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1.xml" ContentType="application/vnd.openxmlformats-officedocument.presentationml.tags+xml"/>
  <Override PartName="/ppt/notesSlides/notesSlide83.xml" ContentType="application/vnd.openxmlformats-officedocument.presentationml.notesSlide+xml"/>
  <Override PartName="/ppt/tags/tag2.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2"/>
  </p:notesMasterIdLst>
  <p:handoutMasterIdLst>
    <p:handoutMasterId r:id="rId133"/>
  </p:handoutMasterIdLst>
  <p:sldIdLst>
    <p:sldId id="672" r:id="rId2"/>
    <p:sldId id="690" r:id="rId3"/>
    <p:sldId id="665" r:id="rId4"/>
    <p:sldId id="680" r:id="rId5"/>
    <p:sldId id="674" r:id="rId6"/>
    <p:sldId id="695" r:id="rId7"/>
    <p:sldId id="697" r:id="rId8"/>
    <p:sldId id="698" r:id="rId9"/>
    <p:sldId id="699" r:id="rId10"/>
    <p:sldId id="700" r:id="rId11"/>
    <p:sldId id="701" r:id="rId12"/>
    <p:sldId id="702" r:id="rId13"/>
    <p:sldId id="703" r:id="rId14"/>
    <p:sldId id="704" r:id="rId15"/>
    <p:sldId id="705" r:id="rId16"/>
    <p:sldId id="706" r:id="rId17"/>
    <p:sldId id="707" r:id="rId18"/>
    <p:sldId id="708" r:id="rId19"/>
    <p:sldId id="709" r:id="rId20"/>
    <p:sldId id="710" r:id="rId21"/>
    <p:sldId id="711" r:id="rId22"/>
    <p:sldId id="712" r:id="rId23"/>
    <p:sldId id="713" r:id="rId24"/>
    <p:sldId id="714" r:id="rId25"/>
    <p:sldId id="715" r:id="rId26"/>
    <p:sldId id="716" r:id="rId27"/>
    <p:sldId id="717" r:id="rId28"/>
    <p:sldId id="718" r:id="rId29"/>
    <p:sldId id="719" r:id="rId30"/>
    <p:sldId id="720" r:id="rId31"/>
    <p:sldId id="721" r:id="rId32"/>
    <p:sldId id="722" r:id="rId33"/>
    <p:sldId id="723" r:id="rId34"/>
    <p:sldId id="724" r:id="rId35"/>
    <p:sldId id="725" r:id="rId36"/>
    <p:sldId id="726" r:id="rId37"/>
    <p:sldId id="727" r:id="rId38"/>
    <p:sldId id="728" r:id="rId39"/>
    <p:sldId id="729" r:id="rId40"/>
    <p:sldId id="730" r:id="rId41"/>
    <p:sldId id="731" r:id="rId42"/>
    <p:sldId id="732" r:id="rId43"/>
    <p:sldId id="733" r:id="rId44"/>
    <p:sldId id="734" r:id="rId45"/>
    <p:sldId id="735" r:id="rId46"/>
    <p:sldId id="736" r:id="rId47"/>
    <p:sldId id="737" r:id="rId48"/>
    <p:sldId id="738" r:id="rId49"/>
    <p:sldId id="739" r:id="rId50"/>
    <p:sldId id="740" r:id="rId51"/>
    <p:sldId id="741" r:id="rId52"/>
    <p:sldId id="742" r:id="rId53"/>
    <p:sldId id="743" r:id="rId54"/>
    <p:sldId id="744" r:id="rId55"/>
    <p:sldId id="745" r:id="rId56"/>
    <p:sldId id="746" r:id="rId57"/>
    <p:sldId id="747" r:id="rId58"/>
    <p:sldId id="748" r:id="rId59"/>
    <p:sldId id="749" r:id="rId60"/>
    <p:sldId id="750" r:id="rId61"/>
    <p:sldId id="751" r:id="rId62"/>
    <p:sldId id="752" r:id="rId63"/>
    <p:sldId id="753" r:id="rId64"/>
    <p:sldId id="754" r:id="rId65"/>
    <p:sldId id="755" r:id="rId66"/>
    <p:sldId id="756" r:id="rId67"/>
    <p:sldId id="757" r:id="rId68"/>
    <p:sldId id="758" r:id="rId69"/>
    <p:sldId id="759" r:id="rId70"/>
    <p:sldId id="760" r:id="rId71"/>
    <p:sldId id="761" r:id="rId72"/>
    <p:sldId id="762" r:id="rId73"/>
    <p:sldId id="763" r:id="rId74"/>
    <p:sldId id="764" r:id="rId75"/>
    <p:sldId id="765" r:id="rId76"/>
    <p:sldId id="766" r:id="rId77"/>
    <p:sldId id="767" r:id="rId78"/>
    <p:sldId id="768" r:id="rId79"/>
    <p:sldId id="814" r:id="rId80"/>
    <p:sldId id="769" r:id="rId81"/>
    <p:sldId id="815" r:id="rId82"/>
    <p:sldId id="816" r:id="rId83"/>
    <p:sldId id="770" r:id="rId84"/>
    <p:sldId id="817" r:id="rId85"/>
    <p:sldId id="819" r:id="rId86"/>
    <p:sldId id="818" r:id="rId87"/>
    <p:sldId id="772" r:id="rId88"/>
    <p:sldId id="773" r:id="rId89"/>
    <p:sldId id="774" r:id="rId90"/>
    <p:sldId id="775" r:id="rId91"/>
    <p:sldId id="776" r:id="rId92"/>
    <p:sldId id="820" r:id="rId93"/>
    <p:sldId id="777" r:id="rId94"/>
    <p:sldId id="778" r:id="rId95"/>
    <p:sldId id="779" r:id="rId96"/>
    <p:sldId id="780" r:id="rId97"/>
    <p:sldId id="781" r:id="rId98"/>
    <p:sldId id="782" r:id="rId99"/>
    <p:sldId id="783" r:id="rId100"/>
    <p:sldId id="784" r:id="rId101"/>
    <p:sldId id="785" r:id="rId102"/>
    <p:sldId id="786" r:id="rId103"/>
    <p:sldId id="787" r:id="rId104"/>
    <p:sldId id="788" r:id="rId105"/>
    <p:sldId id="789" r:id="rId106"/>
    <p:sldId id="790" r:id="rId107"/>
    <p:sldId id="791" r:id="rId108"/>
    <p:sldId id="792" r:id="rId109"/>
    <p:sldId id="821" r:id="rId110"/>
    <p:sldId id="793" r:id="rId111"/>
    <p:sldId id="794" r:id="rId112"/>
    <p:sldId id="795" r:id="rId113"/>
    <p:sldId id="796" r:id="rId114"/>
    <p:sldId id="797" r:id="rId115"/>
    <p:sldId id="798" r:id="rId116"/>
    <p:sldId id="799" r:id="rId117"/>
    <p:sldId id="800" r:id="rId118"/>
    <p:sldId id="801" r:id="rId119"/>
    <p:sldId id="802" r:id="rId120"/>
    <p:sldId id="803" r:id="rId121"/>
    <p:sldId id="804" r:id="rId122"/>
    <p:sldId id="805" r:id="rId123"/>
    <p:sldId id="806" r:id="rId124"/>
    <p:sldId id="807" r:id="rId125"/>
    <p:sldId id="808" r:id="rId126"/>
    <p:sldId id="809" r:id="rId127"/>
    <p:sldId id="810" r:id="rId128"/>
    <p:sldId id="811" r:id="rId129"/>
    <p:sldId id="812" r:id="rId130"/>
    <p:sldId id="822" r:id="rId13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9"/>
    <a:srgbClr val="000000"/>
    <a:srgbClr val="BABCBE"/>
    <a:srgbClr val="EC2227"/>
    <a:srgbClr val="3D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8301" autoAdjust="0"/>
  </p:normalViewPr>
  <p:slideViewPr>
    <p:cSldViewPr snapToGrid="0" snapToObjects="1">
      <p:cViewPr varScale="1">
        <p:scale>
          <a:sx n="107" d="100"/>
          <a:sy n="107" d="100"/>
        </p:scale>
        <p:origin x="984" y="102"/>
      </p:cViewPr>
      <p:guideLst/>
    </p:cSldViewPr>
  </p:slideViewPr>
  <p:outlineViewPr>
    <p:cViewPr>
      <p:scale>
        <a:sx n="33" d="100"/>
        <a:sy n="33" d="100"/>
      </p:scale>
      <p:origin x="0" y="-48576"/>
    </p:cViewPr>
  </p:outlineViewPr>
  <p:notesTextViewPr>
    <p:cViewPr>
      <p:scale>
        <a:sx n="3" d="2"/>
        <a:sy n="3" d="2"/>
      </p:scale>
      <p:origin x="0" y="0"/>
    </p:cViewPr>
  </p:notesTextViewPr>
  <p:sorterViewPr>
    <p:cViewPr>
      <p:scale>
        <a:sx n="100" d="100"/>
        <a:sy n="100" d="100"/>
      </p:scale>
      <p:origin x="0" y="-2633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lumMod val="50000"/>
              <a:lumOff val="50000"/>
            </a:schemeClr>
          </a:solidFill>
        </a:ln>
      </dgm:spPr>
      <dgm:t>
        <a:bodyPr/>
        <a:lstStyle/>
        <a:p>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US"/>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US"/>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US"/>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US"/>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US"/>
        </a:p>
      </dgm:t>
    </dgm:pt>
  </dgm:ptLst>
  <dgm:cxnLst>
    <dgm:cxn modelId="{82888505-87B8-4BD3-AAD6-7D40B57D4C73}" type="presOf" srcId="{1439D559-D189-4FF1-A4FB-F22A15A268D1}" destId="{B6C28692-8BAE-4E06-A3BE-9AAFCCA84D47}"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D5A841C4-D5A3-4527-9CE2-6EABAA729FFD}" type="presOf" srcId="{D1EB14A3-E50B-4C6B-8B85-FC2F1AA58ED5}" destId="{ECAE1A64-3C26-4CD0-8055-16154FF0361B}"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BD15065-58A8-4EC3-8442-9578D504577B}" type="presOf" srcId="{95D9FA2A-C5BC-4752-8E72-6799C0FBC1C6}" destId="{C9DED484-765B-4B50-9650-386C82457535}"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8FF8C7C1-4BB8-43FE-B3BC-52D31B0B5001}" type="presOf" srcId="{3E4F9D75-D5D8-4314-ACBD-27833A7F9B37}" destId="{0F528374-3DE1-4486-B71C-82DC73192314}" srcOrd="0" destOrd="0" presId="urn:microsoft.com/office/officeart/2005/8/layout/matrix3"/>
    <dgm:cxn modelId="{CB5C3C74-7051-4371-BA36-54636BA363CD}" type="presOf" srcId="{B5E039F1-BBD9-49CA-AED0-167893AD4C2D}" destId="{AA9D5778-9E54-41DB-BF3A-44486A11C644}" srcOrd="0" destOrd="0" presId="urn:microsoft.com/office/officeart/2005/8/layout/matrix3"/>
    <dgm:cxn modelId="{097F29B6-5B9F-4896-84BF-7168FF91CBEC}" type="presParOf" srcId="{0F528374-3DE1-4486-B71C-82DC73192314}" destId="{7476B03F-5A87-4E08-A32E-D8B9821AFAB6}" srcOrd="0" destOrd="0" presId="urn:microsoft.com/office/officeart/2005/8/layout/matrix3"/>
    <dgm:cxn modelId="{526EF68A-F371-4EDF-9644-FA4D2F6DAABA}" type="presParOf" srcId="{0F528374-3DE1-4486-B71C-82DC73192314}" destId="{ECAE1A64-3C26-4CD0-8055-16154FF0361B}" srcOrd="1" destOrd="0" presId="urn:microsoft.com/office/officeart/2005/8/layout/matrix3"/>
    <dgm:cxn modelId="{FF70ADEA-CA2D-4083-BEE1-FB5D9D581A37}" type="presParOf" srcId="{0F528374-3DE1-4486-B71C-82DC73192314}" destId="{AA9D5778-9E54-41DB-BF3A-44486A11C644}" srcOrd="2" destOrd="0" presId="urn:microsoft.com/office/officeart/2005/8/layout/matrix3"/>
    <dgm:cxn modelId="{9FE69446-99EB-4B6F-84CB-59C5FBB2393E}" type="presParOf" srcId="{0F528374-3DE1-4486-B71C-82DC73192314}" destId="{B6C28692-8BAE-4E06-A3BE-9AAFCCA84D47}" srcOrd="3" destOrd="0" presId="urn:microsoft.com/office/officeart/2005/8/layout/matrix3"/>
    <dgm:cxn modelId="{E545AB01-46F1-4E9A-BE98-845822E6F5DA}"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lumMod val="50000"/>
              <a:lumOff val="50000"/>
            </a:schemeClr>
          </a:solidFill>
        </a:ln>
      </dgm:spPr>
      <dgm:t>
        <a:bodyPr/>
        <a:lstStyle/>
        <a:p>
          <a:r>
            <a:rPr lang="en-US" b="1" dirty="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US"/>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US"/>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US"/>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US"/>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US"/>
        </a:p>
      </dgm:t>
    </dgm:pt>
  </dgm:ptLst>
  <dgm:cxnLst>
    <dgm:cxn modelId="{6D824DFB-3A56-4982-8EC4-1A47CE3E78A1}" type="presOf" srcId="{95D9FA2A-C5BC-4752-8E72-6799C0FBC1C6}" destId="{C9DED484-765B-4B50-9650-386C82457535}"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010992BB-DBB5-4AAD-8AE2-5B203B0BCFE3}" type="presOf" srcId="{B5E039F1-BBD9-49CA-AED0-167893AD4C2D}" destId="{AA9D5778-9E54-41DB-BF3A-44486A11C644}" srcOrd="0" destOrd="0" presId="urn:microsoft.com/office/officeart/2005/8/layout/matrix3"/>
    <dgm:cxn modelId="{B86EA9B4-6AA9-4AFE-8A9D-F751BDC31D24}" type="presOf" srcId="{D1EB14A3-E50B-4C6B-8B85-FC2F1AA58ED5}" destId="{ECAE1A64-3C26-4CD0-8055-16154FF0361B}" srcOrd="0" destOrd="0" presId="urn:microsoft.com/office/officeart/2005/8/layout/matrix3"/>
    <dgm:cxn modelId="{24A5B8BD-1BE7-4178-86D6-2FD0273AADA3}" type="presOf" srcId="{1439D559-D189-4FF1-A4FB-F22A15A268D1}" destId="{B6C28692-8BAE-4E06-A3BE-9AAFCCA84D47}" srcOrd="0" destOrd="0" presId="urn:microsoft.com/office/officeart/2005/8/layout/matrix3"/>
    <dgm:cxn modelId="{914B4171-6A2C-44E8-AF54-1E5BC9734A7C}" type="presOf" srcId="{3E4F9D75-D5D8-4314-ACBD-27833A7F9B37}" destId="{0F528374-3DE1-4486-B71C-82DC7319231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4EBEE181-FD8C-45AF-80D6-5C9330225095}" srcId="{3E4F9D75-D5D8-4314-ACBD-27833A7F9B37}" destId="{B5E039F1-BBD9-49CA-AED0-167893AD4C2D}" srcOrd="1" destOrd="0" parTransId="{AD5A7BF3-3CE0-454D-9BF9-F3FC11CF370C}" sibTransId="{F3471573-29BE-4F11-926F-9AE633D722FD}"/>
    <dgm:cxn modelId="{35A55FD1-3029-4FBF-BF95-422C96E319DA}" srcId="{3E4F9D75-D5D8-4314-ACBD-27833A7F9B37}" destId="{95D9FA2A-C5BC-4752-8E72-6799C0FBC1C6}" srcOrd="3" destOrd="0" parTransId="{49F28D2E-2126-4D04-9687-6426AB810F19}" sibTransId="{2BCF00D6-D0C3-4AE9-8B23-962700DA1C8B}"/>
    <dgm:cxn modelId="{6870ECCA-7D8E-4D27-BC75-BE71F6286C69}" type="presParOf" srcId="{0F528374-3DE1-4486-B71C-82DC73192314}" destId="{7476B03F-5A87-4E08-A32E-D8B9821AFAB6}" srcOrd="0" destOrd="0" presId="urn:microsoft.com/office/officeart/2005/8/layout/matrix3"/>
    <dgm:cxn modelId="{3FDB2E0E-3692-4AE3-BC2E-856F1875AB51}" type="presParOf" srcId="{0F528374-3DE1-4486-B71C-82DC73192314}" destId="{ECAE1A64-3C26-4CD0-8055-16154FF0361B}" srcOrd="1" destOrd="0" presId="urn:microsoft.com/office/officeart/2005/8/layout/matrix3"/>
    <dgm:cxn modelId="{8A869583-4847-4D8A-82FC-DD0B698D1037}" type="presParOf" srcId="{0F528374-3DE1-4486-B71C-82DC73192314}" destId="{AA9D5778-9E54-41DB-BF3A-44486A11C644}" srcOrd="2" destOrd="0" presId="urn:microsoft.com/office/officeart/2005/8/layout/matrix3"/>
    <dgm:cxn modelId="{3747B8D4-6631-4473-9CBF-D317DE8B50E5}" type="presParOf" srcId="{0F528374-3DE1-4486-B71C-82DC73192314}" destId="{B6C28692-8BAE-4E06-A3BE-9AAFCCA84D47}" srcOrd="3" destOrd="0" presId="urn:microsoft.com/office/officeart/2005/8/layout/matrix3"/>
    <dgm:cxn modelId="{DE4521B3-6B61-4E29-8B0F-D3FB25A4E313}"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a:solidFill>
                <a:schemeClr val="tx1"/>
              </a:solidFill>
              <a:latin typeface="Avenir LT 55 Roman" panose="02000503040000020003" pitchFamily="2" charset="0"/>
            </a:rPr>
            <a:t>REST</a:t>
          </a:r>
          <a:endParaRPr lang="en-CA" b="1" dirty="0">
            <a:solidFill>
              <a:schemeClr val="tx1"/>
            </a:solidFill>
            <a:latin typeface="Avenir LT 55 Roman" panose="02000503040000020003" pitchFamily="2" charset="0"/>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US"/>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US"/>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US"/>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US"/>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US"/>
        </a:p>
      </dgm:t>
    </dgm:pt>
  </dgm:ptLst>
  <dgm:cxnLst>
    <dgm:cxn modelId="{3EE64E30-F6BA-4DAD-80B7-1E5A39565FBF}" type="presOf" srcId="{D1EB14A3-E50B-4C6B-8B85-FC2F1AA58ED5}" destId="{ECAE1A64-3C26-4CD0-8055-16154FF0361B}"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C9EEAB38-2F48-4E10-A546-FCDECE73A0B0}" srcId="{3E4F9D75-D5D8-4314-ACBD-27833A7F9B37}" destId="{D1EB14A3-E50B-4C6B-8B85-FC2F1AA58ED5}" srcOrd="0" destOrd="0" parTransId="{FDE3662D-EA8F-4B9A-8DA5-E4008DC5088C}" sibTransId="{0BB29068-5E85-4EE8-91E1-2024FD512D06}"/>
    <dgm:cxn modelId="{4218ADCB-E1A6-4AB0-8A11-401F97C76E7B}" srcId="{3E4F9D75-D5D8-4314-ACBD-27833A7F9B37}" destId="{1439D559-D189-4FF1-A4FB-F22A15A268D1}" srcOrd="2" destOrd="0" parTransId="{5EE2399A-E4F7-46C2-AFD0-FCD2735CA036}" sibTransId="{7B39829F-0B46-49C4-AB74-4092A4A67217}"/>
    <dgm:cxn modelId="{9B05BF3E-E3E5-430B-B498-D064147866C9}" type="presOf" srcId="{1439D559-D189-4FF1-A4FB-F22A15A268D1}" destId="{B6C28692-8BAE-4E06-A3BE-9AAFCCA84D47}"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5FD2BE53-DBAE-4B70-8483-FADB02CE2154}" type="presOf" srcId="{B5E039F1-BBD9-49CA-AED0-167893AD4C2D}" destId="{AA9D5778-9E54-41DB-BF3A-44486A11C644}" srcOrd="0" destOrd="0" presId="urn:microsoft.com/office/officeart/2005/8/layout/matrix3"/>
    <dgm:cxn modelId="{E196D82E-E70A-49B2-94EF-8B85ECE20D44}" type="presOf" srcId="{3E4F9D75-D5D8-4314-ACBD-27833A7F9B37}" destId="{0F528374-3DE1-4486-B71C-82DC73192314}" srcOrd="0" destOrd="0" presId="urn:microsoft.com/office/officeart/2005/8/layout/matrix3"/>
    <dgm:cxn modelId="{C758E889-525E-4DAC-AB13-34BBDAB0164A}" type="presOf" srcId="{95D9FA2A-C5BC-4752-8E72-6799C0FBC1C6}" destId="{C9DED484-765B-4B50-9650-386C82457535}" srcOrd="0" destOrd="0" presId="urn:microsoft.com/office/officeart/2005/8/layout/matrix3"/>
    <dgm:cxn modelId="{CB014993-76A6-41C9-9848-45B9266CF578}" type="presParOf" srcId="{0F528374-3DE1-4486-B71C-82DC73192314}" destId="{7476B03F-5A87-4E08-A32E-D8B9821AFAB6}" srcOrd="0" destOrd="0" presId="urn:microsoft.com/office/officeart/2005/8/layout/matrix3"/>
    <dgm:cxn modelId="{1F33C5A6-8F77-45C6-9DC8-6590474CEAE0}" type="presParOf" srcId="{0F528374-3DE1-4486-B71C-82DC73192314}" destId="{ECAE1A64-3C26-4CD0-8055-16154FF0361B}" srcOrd="1" destOrd="0" presId="urn:microsoft.com/office/officeart/2005/8/layout/matrix3"/>
    <dgm:cxn modelId="{FCE2A40A-6C56-40D7-AC92-77ABF7BB4963}" type="presParOf" srcId="{0F528374-3DE1-4486-B71C-82DC73192314}" destId="{AA9D5778-9E54-41DB-BF3A-44486A11C644}" srcOrd="2" destOrd="0" presId="urn:microsoft.com/office/officeart/2005/8/layout/matrix3"/>
    <dgm:cxn modelId="{788E65FF-3B49-43AB-ACE4-087CCCA40384}" type="presParOf" srcId="{0F528374-3DE1-4486-B71C-82DC73192314}" destId="{B6C28692-8BAE-4E06-A3BE-9AAFCCA84D47}" srcOrd="3" destOrd="0" presId="urn:microsoft.com/office/officeart/2005/8/layout/matrix3"/>
    <dgm:cxn modelId="{252BF42B-1C72-4F21-926A-822E49CBCEBF}"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latin typeface="Avenir LT 55 Roman" panose="02000503040000020003" pitchFamily="2" charset="0"/>
            </a:rPr>
            <a:t>Documents</a:t>
          </a:r>
          <a:endParaRPr lang="en-CA" b="1" dirty="0">
            <a:solidFill>
              <a:schemeClr val="tx1"/>
            </a:solidFill>
            <a:latin typeface="Avenir LT 55 Roman" panose="02000503040000020003" pitchFamily="2" charset="0"/>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US"/>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US"/>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US"/>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US"/>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US"/>
        </a:p>
      </dgm:t>
    </dgm:pt>
  </dgm:ptLst>
  <dgm:cxnLst>
    <dgm:cxn modelId="{DAC14B5D-1AF7-42B8-9790-7EFFEE2E3A74}" type="presOf" srcId="{3E4F9D75-D5D8-4314-ACBD-27833A7F9B37}" destId="{0F528374-3DE1-4486-B71C-82DC7319231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C9EEAB38-2F48-4E10-A546-FCDECE73A0B0}" srcId="{3E4F9D75-D5D8-4314-ACBD-27833A7F9B37}" destId="{D1EB14A3-E50B-4C6B-8B85-FC2F1AA58ED5}" srcOrd="0" destOrd="0" parTransId="{FDE3662D-EA8F-4B9A-8DA5-E4008DC5088C}" sibTransId="{0BB29068-5E85-4EE8-91E1-2024FD512D06}"/>
    <dgm:cxn modelId="{DE26119B-B606-4CD7-BA4E-EC71FF267209}" type="presOf" srcId="{B5E039F1-BBD9-49CA-AED0-167893AD4C2D}" destId="{AA9D5778-9E54-41DB-BF3A-44486A11C644}" srcOrd="0" destOrd="0" presId="urn:microsoft.com/office/officeart/2005/8/layout/matrix3"/>
    <dgm:cxn modelId="{7A2042CA-944A-402A-8C32-28954750E180}"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43040CB6-A7AD-40AB-88F2-F45391BD1B8F}" type="presOf" srcId="{D1EB14A3-E50B-4C6B-8B85-FC2F1AA58ED5}" destId="{ECAE1A64-3C26-4CD0-8055-16154FF0361B}" srcOrd="0" destOrd="0" presId="urn:microsoft.com/office/officeart/2005/8/layout/matrix3"/>
    <dgm:cxn modelId="{C4F4E091-933A-493D-81E7-19B526361F40}" type="presOf" srcId="{1439D559-D189-4FF1-A4FB-F22A15A268D1}" destId="{B6C28692-8BAE-4E06-A3BE-9AAFCCA84D47}" srcOrd="0" destOrd="0" presId="urn:microsoft.com/office/officeart/2005/8/layout/matrix3"/>
    <dgm:cxn modelId="{C14A31DB-CA23-4EF3-801E-23AD18CCEF07}" type="presParOf" srcId="{0F528374-3DE1-4486-B71C-82DC73192314}" destId="{7476B03F-5A87-4E08-A32E-D8B9821AFAB6}" srcOrd="0" destOrd="0" presId="urn:microsoft.com/office/officeart/2005/8/layout/matrix3"/>
    <dgm:cxn modelId="{246CA840-C916-480B-9B56-FBC67039275E}" type="presParOf" srcId="{0F528374-3DE1-4486-B71C-82DC73192314}" destId="{ECAE1A64-3C26-4CD0-8055-16154FF0361B}" srcOrd="1" destOrd="0" presId="urn:microsoft.com/office/officeart/2005/8/layout/matrix3"/>
    <dgm:cxn modelId="{4EAC7459-8F85-444F-9460-0A08EE31B308}" type="presParOf" srcId="{0F528374-3DE1-4486-B71C-82DC73192314}" destId="{AA9D5778-9E54-41DB-BF3A-44486A11C644}" srcOrd="2" destOrd="0" presId="urn:microsoft.com/office/officeart/2005/8/layout/matrix3"/>
    <dgm:cxn modelId="{21393A3A-EEB9-4D98-AE7C-F06B9E0C1161}" type="presParOf" srcId="{0F528374-3DE1-4486-B71C-82DC73192314}" destId="{B6C28692-8BAE-4E06-A3BE-9AAFCCA84D47}" srcOrd="3" destOrd="0" presId="urn:microsoft.com/office/officeart/2005/8/layout/matrix3"/>
    <dgm:cxn modelId="{A1F7B0E4-B628-4746-B787-8F810B2DCD06}"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latin typeface="Avenir LT 55 Roman" panose="02000503040000020003" pitchFamily="2" charset="0"/>
            </a:rPr>
            <a:t>Documents</a:t>
          </a:r>
          <a:endParaRPr lang="en-CA" b="1" dirty="0">
            <a:solidFill>
              <a:schemeClr val="tx1"/>
            </a:solidFill>
            <a:latin typeface="Avenir LT 55 Roman" panose="02000503040000020003" pitchFamily="2" charset="0"/>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US"/>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US"/>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US"/>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US"/>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US"/>
        </a:p>
      </dgm:t>
    </dgm:pt>
  </dgm:ptLst>
  <dgm:cxnLst>
    <dgm:cxn modelId="{88CB36BD-1BA9-41F8-A401-225C2C45F009}"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4255413B-E5E0-471F-8B2A-63F12ED623C6}" type="presOf" srcId="{1439D559-D189-4FF1-A4FB-F22A15A268D1}" destId="{B6C28692-8BAE-4E06-A3BE-9AAFCCA84D47}"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73F2D2B0-D86B-4C50-8F10-559EDE72C86E}" type="presOf" srcId="{D1EB14A3-E50B-4C6B-8B85-FC2F1AA58ED5}" destId="{ECAE1A64-3C26-4CD0-8055-16154FF0361B}" srcOrd="0" destOrd="0" presId="urn:microsoft.com/office/officeart/2005/8/layout/matrix3"/>
    <dgm:cxn modelId="{25D2F906-460D-41E9-863B-581C9A81EF78}" type="presOf" srcId="{3E4F9D75-D5D8-4314-ACBD-27833A7F9B37}" destId="{0F528374-3DE1-4486-B71C-82DC73192314}" srcOrd="0" destOrd="0" presId="urn:microsoft.com/office/officeart/2005/8/layout/matrix3"/>
    <dgm:cxn modelId="{BD82E6B4-F551-4920-A015-0612C0BD2706}" type="presOf" srcId="{95D9FA2A-C5BC-4752-8E72-6799C0FBC1C6}" destId="{C9DED484-765B-4B50-9650-386C82457535}" srcOrd="0" destOrd="0" presId="urn:microsoft.com/office/officeart/2005/8/layout/matrix3"/>
    <dgm:cxn modelId="{D8C46F51-5160-4336-85FA-116650B76173}" type="presParOf" srcId="{0F528374-3DE1-4486-B71C-82DC73192314}" destId="{7476B03F-5A87-4E08-A32E-D8B9821AFAB6}" srcOrd="0" destOrd="0" presId="urn:microsoft.com/office/officeart/2005/8/layout/matrix3"/>
    <dgm:cxn modelId="{A95F78CC-5574-4C4C-AC18-EDE814FA4F75}" type="presParOf" srcId="{0F528374-3DE1-4486-B71C-82DC73192314}" destId="{ECAE1A64-3C26-4CD0-8055-16154FF0361B}" srcOrd="1" destOrd="0" presId="urn:microsoft.com/office/officeart/2005/8/layout/matrix3"/>
    <dgm:cxn modelId="{DA8369D4-E935-4AFC-A9B7-DC698F222FF8}" type="presParOf" srcId="{0F528374-3DE1-4486-B71C-82DC73192314}" destId="{AA9D5778-9E54-41DB-BF3A-44486A11C644}" srcOrd="2" destOrd="0" presId="urn:microsoft.com/office/officeart/2005/8/layout/matrix3"/>
    <dgm:cxn modelId="{38279856-9671-4B7C-A37A-13FF14244E60}" type="presParOf" srcId="{0F528374-3DE1-4486-B71C-82DC73192314}" destId="{B6C28692-8BAE-4E06-A3BE-9AAFCCA84D47}" srcOrd="3" destOrd="0" presId="urn:microsoft.com/office/officeart/2005/8/layout/matrix3"/>
    <dgm:cxn modelId="{0D661F1C-3DF1-4CA2-A914-ADD5AB5EACEF}"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latin typeface="Avenir LT 55 Roman" panose="02000503040000020003" pitchFamily="2" charset="0"/>
            </a:rPr>
            <a:t>Messages</a:t>
          </a:r>
          <a:endParaRPr lang="en-CA" b="1" dirty="0">
            <a:solidFill>
              <a:schemeClr val="tx1"/>
            </a:solidFill>
            <a:latin typeface="Avenir LT 55 Roman" panose="02000503040000020003" pitchFamily="2" charset="0"/>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US"/>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US"/>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US"/>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US"/>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US"/>
        </a:p>
      </dgm:t>
    </dgm:pt>
  </dgm:ptLst>
  <dgm:cxnLst>
    <dgm:cxn modelId="{298856F8-6B44-44F3-B720-20D70019288E}" type="presOf" srcId="{3E4F9D75-D5D8-4314-ACBD-27833A7F9B37}" destId="{0F528374-3DE1-4486-B71C-82DC7319231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5D0B2418-A598-486D-B3E7-FB5CF7CB998F}" type="presOf" srcId="{D1EB14A3-E50B-4C6B-8B85-FC2F1AA58ED5}" destId="{ECAE1A64-3C26-4CD0-8055-16154FF0361B}"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59E8EDA9-03D9-461E-AB79-ADE4D15548C6}" type="presOf" srcId="{B5E039F1-BBD9-49CA-AED0-167893AD4C2D}" destId="{AA9D5778-9E54-41DB-BF3A-44486A11C64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B9704EC7-1B62-4BD0-BA7C-97C50A1DB1F6}" type="presOf" srcId="{1439D559-D189-4FF1-A4FB-F22A15A268D1}" destId="{B6C28692-8BAE-4E06-A3BE-9AAFCCA84D47}"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A2885448-33D1-45E1-B2B0-46F757689EAA}" type="presOf" srcId="{95D9FA2A-C5BC-4752-8E72-6799C0FBC1C6}" destId="{C9DED484-765B-4B50-9650-386C82457535}" srcOrd="0" destOrd="0" presId="urn:microsoft.com/office/officeart/2005/8/layout/matrix3"/>
    <dgm:cxn modelId="{B8A78DF7-93BE-4EDE-8028-D151EF9EFD39}" type="presParOf" srcId="{0F528374-3DE1-4486-B71C-82DC73192314}" destId="{7476B03F-5A87-4E08-A32E-D8B9821AFAB6}" srcOrd="0" destOrd="0" presId="urn:microsoft.com/office/officeart/2005/8/layout/matrix3"/>
    <dgm:cxn modelId="{F412E293-1798-440C-8924-20E2D15CF88A}" type="presParOf" srcId="{0F528374-3DE1-4486-B71C-82DC73192314}" destId="{ECAE1A64-3C26-4CD0-8055-16154FF0361B}" srcOrd="1" destOrd="0" presId="urn:microsoft.com/office/officeart/2005/8/layout/matrix3"/>
    <dgm:cxn modelId="{035B0465-E8E3-44F3-A4BB-C96D0CAF2AFB}" type="presParOf" srcId="{0F528374-3DE1-4486-B71C-82DC73192314}" destId="{AA9D5778-9E54-41DB-BF3A-44486A11C644}" srcOrd="2" destOrd="0" presId="urn:microsoft.com/office/officeart/2005/8/layout/matrix3"/>
    <dgm:cxn modelId="{80C93268-08A3-47A2-AC9E-438D2AD6137E}" type="presParOf" srcId="{0F528374-3DE1-4486-B71C-82DC73192314}" destId="{B6C28692-8BAE-4E06-A3BE-9AAFCCA84D47}" srcOrd="3" destOrd="0" presId="urn:microsoft.com/office/officeart/2005/8/layout/matrix3"/>
    <dgm:cxn modelId="{97B7864E-EE93-4547-B33F-27004DA1C527}"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latin typeface="Avenir LT 55 Roman" panose="02000503040000020003" pitchFamily="2" charset="0"/>
            </a:rPr>
            <a:t>Messages</a:t>
          </a:r>
          <a:endParaRPr lang="en-CA" b="1" dirty="0">
            <a:solidFill>
              <a:schemeClr val="tx1"/>
            </a:solidFill>
            <a:latin typeface="Avenir LT 55 Roman" panose="02000503040000020003" pitchFamily="2" charset="0"/>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US"/>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US"/>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US"/>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US"/>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US"/>
        </a:p>
      </dgm:t>
    </dgm:pt>
  </dgm:ptLst>
  <dgm:cxnLst>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D81E735F-361C-4E1B-BA8C-1D207CB6A6C5}" type="presOf" srcId="{B5E039F1-BBD9-49CA-AED0-167893AD4C2D}" destId="{AA9D5778-9E54-41DB-BF3A-44486A11C64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F30A15C8-A7B6-4FE8-820B-B3B9D5824153}" type="presOf" srcId="{3E4F9D75-D5D8-4314-ACBD-27833A7F9B37}" destId="{0F528374-3DE1-4486-B71C-82DC73192314}" srcOrd="0" destOrd="0" presId="urn:microsoft.com/office/officeart/2005/8/layout/matrix3"/>
    <dgm:cxn modelId="{313FD74B-DAD7-4BC9-94FA-E091EE2AFB8D}" type="presOf" srcId="{95D9FA2A-C5BC-4752-8E72-6799C0FBC1C6}" destId="{C9DED484-765B-4B50-9650-386C82457535}"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CD537415-8AFB-4020-AED0-17535AE39485}" type="presOf" srcId="{1439D559-D189-4FF1-A4FB-F22A15A268D1}" destId="{B6C28692-8BAE-4E06-A3BE-9AAFCCA84D47}" srcOrd="0" destOrd="0" presId="urn:microsoft.com/office/officeart/2005/8/layout/matrix3"/>
    <dgm:cxn modelId="{0A510D65-A3F9-4DC7-9265-E7C479C5D663}" type="presOf" srcId="{D1EB14A3-E50B-4C6B-8B85-FC2F1AA58ED5}" destId="{ECAE1A64-3C26-4CD0-8055-16154FF0361B}" srcOrd="0" destOrd="0" presId="urn:microsoft.com/office/officeart/2005/8/layout/matrix3"/>
    <dgm:cxn modelId="{95578246-D1B6-49AD-8DA6-DF6824D2DA1D}" type="presParOf" srcId="{0F528374-3DE1-4486-B71C-82DC73192314}" destId="{7476B03F-5A87-4E08-A32E-D8B9821AFAB6}" srcOrd="0" destOrd="0" presId="urn:microsoft.com/office/officeart/2005/8/layout/matrix3"/>
    <dgm:cxn modelId="{F156B91C-5E60-47CD-8F75-4A03FA407A3A}" type="presParOf" srcId="{0F528374-3DE1-4486-B71C-82DC73192314}" destId="{ECAE1A64-3C26-4CD0-8055-16154FF0361B}" srcOrd="1" destOrd="0" presId="urn:microsoft.com/office/officeart/2005/8/layout/matrix3"/>
    <dgm:cxn modelId="{690C6CA1-F9C1-4D92-A5E1-10158A8FEB11}" type="presParOf" srcId="{0F528374-3DE1-4486-B71C-82DC73192314}" destId="{AA9D5778-9E54-41DB-BF3A-44486A11C644}" srcOrd="2" destOrd="0" presId="urn:microsoft.com/office/officeart/2005/8/layout/matrix3"/>
    <dgm:cxn modelId="{11F25AF3-ACC4-435B-A055-549CA8391E81}" type="presParOf" srcId="{0F528374-3DE1-4486-B71C-82DC73192314}" destId="{B6C28692-8BAE-4E06-A3BE-9AAFCCA84D47}" srcOrd="3" destOrd="0" presId="urn:microsoft.com/office/officeart/2005/8/layout/matrix3"/>
    <dgm:cxn modelId="{29876678-A8C6-4663-8566-03FE2F607831}"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latin typeface="Avenir LT 55 Roman" panose="02000503040000020003" pitchFamily="2" charset="0"/>
            </a:rPr>
            <a:t>Services</a:t>
          </a:r>
          <a:endParaRPr lang="en-CA" b="1" dirty="0">
            <a:solidFill>
              <a:schemeClr val="tx1"/>
            </a:solidFill>
            <a:latin typeface="Avenir LT 55 Roman" panose="02000503040000020003" pitchFamily="2" charset="0"/>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US"/>
        </a:p>
      </dgm:t>
    </dgm:pt>
    <dgm:pt modelId="{7476B03F-5A87-4E08-A32E-D8B9821AFAB6}" type="pres">
      <dgm:prSet presAssocID="{3E4F9D75-D5D8-4314-ACBD-27833A7F9B37}" presName="diamond" presStyleLbl="bgShp" presStyleIdx="0" presStyleCnt="1" custLinFactNeighborX="-65741" custLinFactNeighborY="11616"/>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US"/>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US"/>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US"/>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US"/>
        </a:p>
      </dgm:t>
    </dgm:pt>
  </dgm:ptLst>
  <dgm:cxnLst>
    <dgm:cxn modelId="{81D671CC-55CE-4A4F-8A12-17565C8902C6}" type="presOf" srcId="{3E4F9D75-D5D8-4314-ACBD-27833A7F9B37}" destId="{0F528374-3DE1-4486-B71C-82DC73192314}" srcOrd="0" destOrd="0" presId="urn:microsoft.com/office/officeart/2005/8/layout/matrix3"/>
    <dgm:cxn modelId="{5C9A7026-479C-43DA-B1C5-4C9F69F0B0D5}"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9904735E-1392-4F6A-B10E-4DCD7A274F05}" type="presOf" srcId="{D1EB14A3-E50B-4C6B-8B85-FC2F1AA58ED5}" destId="{ECAE1A64-3C26-4CD0-8055-16154FF0361B}" srcOrd="0" destOrd="0" presId="urn:microsoft.com/office/officeart/2005/8/layout/matrix3"/>
    <dgm:cxn modelId="{63796664-7B59-4570-B34C-5E18DB5A5AEE}" type="presOf" srcId="{1439D559-D189-4FF1-A4FB-F22A15A268D1}" destId="{B6C28692-8BAE-4E06-A3BE-9AAFCCA84D47}"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D8342891-CC29-4341-9251-D8489AA40FBE}" type="presOf" srcId="{95D9FA2A-C5BC-4752-8E72-6799C0FBC1C6}" destId="{C9DED484-765B-4B50-9650-386C82457535}" srcOrd="0" destOrd="0" presId="urn:microsoft.com/office/officeart/2005/8/layout/matrix3"/>
    <dgm:cxn modelId="{6DA9EB3A-FDD5-4E25-A82C-EA64C46CEF5B}" type="presParOf" srcId="{0F528374-3DE1-4486-B71C-82DC73192314}" destId="{7476B03F-5A87-4E08-A32E-D8B9821AFAB6}" srcOrd="0" destOrd="0" presId="urn:microsoft.com/office/officeart/2005/8/layout/matrix3"/>
    <dgm:cxn modelId="{6F424A7E-8A0E-419A-A1BE-87832219D8A9}" type="presParOf" srcId="{0F528374-3DE1-4486-B71C-82DC73192314}" destId="{ECAE1A64-3C26-4CD0-8055-16154FF0361B}" srcOrd="1" destOrd="0" presId="urn:microsoft.com/office/officeart/2005/8/layout/matrix3"/>
    <dgm:cxn modelId="{DFD979AC-E6BE-4C8B-86FC-708B3059D4BE}" type="presParOf" srcId="{0F528374-3DE1-4486-B71C-82DC73192314}" destId="{AA9D5778-9E54-41DB-BF3A-44486A11C644}" srcOrd="2" destOrd="0" presId="urn:microsoft.com/office/officeart/2005/8/layout/matrix3"/>
    <dgm:cxn modelId="{3063A958-73D1-4978-A8E0-C5DA4B5953E7}" type="presParOf" srcId="{0F528374-3DE1-4486-B71C-82DC73192314}" destId="{B6C28692-8BAE-4E06-A3BE-9AAFCCA84D47}" srcOrd="3" destOrd="0" presId="urn:microsoft.com/office/officeart/2005/8/layout/matrix3"/>
    <dgm:cxn modelId="{5674A51B-A3DE-4179-8618-F0BDE56F0C62}"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3AA1C933-A3A7-4819-936C-08BC92B92FB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 xmlns:a16="http://schemas.microsoft.com/office/drawing/2014/main" id="{7357D131-690E-4A4C-981C-5576EB4502F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BCE7D1B-E2D6-42EC-A46F-6B8D8AB722EA}" type="datetime1">
              <a:rPr lang="en-US" altLang="en-US"/>
              <a:pPr/>
              <a:t>8/26/2022</a:t>
            </a:fld>
            <a:endParaRPr lang="en-US" altLang="en-US"/>
          </a:p>
        </p:txBody>
      </p:sp>
      <p:sp>
        <p:nvSpPr>
          <p:cNvPr id="4" name="Footer Placeholder 3">
            <a:extLst>
              <a:ext uri="{FF2B5EF4-FFF2-40B4-BE49-F238E27FC236}">
                <a16:creationId xmlns="" xmlns:a16="http://schemas.microsoft.com/office/drawing/2014/main" id="{9C1D8EA6-9C86-4F7F-B7C5-070E4D9F8F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a:extLst>
              <a:ext uri="{FF2B5EF4-FFF2-40B4-BE49-F238E27FC236}">
                <a16:creationId xmlns="" xmlns:a16="http://schemas.microsoft.com/office/drawing/2014/main" id="{D9B6D92A-0A5F-4AA1-95B8-1326F4D535D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EE606E1-2B5C-4ABE-86A7-571D882BB72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67166A2-FEF6-4EC8-84B3-A76311A6FF5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 xmlns:a16="http://schemas.microsoft.com/office/drawing/2014/main" id="{CE67BC3C-A21A-48F0-A2C9-8D7DD406C7B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0D4D74E-7671-46E5-9A5B-14F31A4C0D2E}" type="datetime1">
              <a:rPr lang="en-US" altLang="en-US"/>
              <a:pPr/>
              <a:t>8/26/2022</a:t>
            </a:fld>
            <a:endParaRPr lang="en-US" altLang="en-US"/>
          </a:p>
        </p:txBody>
      </p:sp>
      <p:sp>
        <p:nvSpPr>
          <p:cNvPr id="4" name="Slide Image Placeholder 3">
            <a:extLst>
              <a:ext uri="{FF2B5EF4-FFF2-40B4-BE49-F238E27FC236}">
                <a16:creationId xmlns="" xmlns:a16="http://schemas.microsoft.com/office/drawing/2014/main" id="{E9E93702-94BE-4671-89D2-9C4D526405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 xmlns:a16="http://schemas.microsoft.com/office/drawing/2014/main" id="{28EB7E0D-EC1C-459D-9D11-7E7BC045C40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 xmlns:a16="http://schemas.microsoft.com/office/drawing/2014/main" id="{BE37DDC7-F62A-471B-8BFE-AA38872463F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a:extLst>
              <a:ext uri="{FF2B5EF4-FFF2-40B4-BE49-F238E27FC236}">
                <a16:creationId xmlns="" xmlns:a16="http://schemas.microsoft.com/office/drawing/2014/main" id="{3680F202-6235-4914-8937-DCBF6EA68FC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4A7F80-F256-4EC8-A9CC-1A842C6C5143}" type="slidenum">
              <a:rPr lang="en-US" altLang="en-US"/>
              <a:pPr/>
              <a:t>‹#›</a:t>
            </a:fld>
            <a:endParaRPr lang="en-US" altLang="en-US"/>
          </a:p>
        </p:txBody>
      </p:sp>
    </p:spTree>
    <p:extLst>
      <p:ext uri="{BB962C8B-B14F-4D97-AF65-F5344CB8AC3E}">
        <p14:creationId xmlns:p14="http://schemas.microsoft.com/office/powerpoint/2010/main" val="3161978315"/>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pitchFamily="-126" charset="-128"/>
        <a:cs typeface="+mn-cs"/>
      </a:defRPr>
    </a:lvl1pPr>
    <a:lvl2pPr marL="4572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2pPr>
    <a:lvl3pPr marL="9144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3pPr>
    <a:lvl4pPr marL="13716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4pPr>
    <a:lvl5pPr marL="18288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Health_2.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hl7-fhir.github.io/http.html"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hl7-fhir.github.io/search.html"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a:t>
            </a:fld>
            <a:endParaRPr lang="en-US"/>
          </a:p>
        </p:txBody>
      </p:sp>
      <p:sp>
        <p:nvSpPr>
          <p:cNvPr id="5122" name="Rectangle 2"/>
          <p:cNvSpPr>
            <a:spLocks noGrp="1" noRot="1" noChangeAspect="1" noChangeArrowheads="1" noTextEdit="1"/>
          </p:cNvSpPr>
          <p:nvPr>
            <p:ph type="sldImg"/>
          </p:nvPr>
        </p:nvSpPr>
        <p:spPr>
          <a:xfrm>
            <a:off x="381000" y="685800"/>
            <a:ext cx="6096000" cy="3429000"/>
          </a:xfrm>
          <a:ln/>
        </p:spPr>
      </p:sp>
      <p:sp>
        <p:nvSpPr>
          <p:cNvPr id="5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35730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val="42154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t>Specification is written for one target</a:t>
            </a:r>
            <a:r>
              <a:rPr lang="en-US" sz="2400" baseline="0" dirty="0"/>
              <a:t> audience: implementers  - vs modelers (V3) or clinicians</a:t>
            </a:r>
          </a:p>
          <a:p>
            <a:pPr lvl="1"/>
            <a:r>
              <a:rPr lang="en-US" sz="1900" dirty="0"/>
              <a:t>Rationale, modeling approaches, etc. kept elsewhere  - mappings exist</a:t>
            </a:r>
            <a:r>
              <a:rPr lang="en-US" sz="1900" baseline="0" dirty="0"/>
              <a:t> more on this later</a:t>
            </a:r>
            <a:endParaRPr lang="en-US" sz="1900" dirty="0"/>
          </a:p>
          <a:p>
            <a:pPr lvl="1"/>
            <a:r>
              <a:rPr lang="en-US" sz="1900" dirty="0"/>
              <a:t>Resources are simple and easy to understand and use  - more</a:t>
            </a:r>
            <a:r>
              <a:rPr lang="en-US" sz="1900" baseline="0" dirty="0"/>
              <a:t> on this later</a:t>
            </a:r>
            <a:endParaRPr lang="en-US" sz="1900" dirty="0"/>
          </a:p>
          <a:p>
            <a:pPr lvl="0"/>
            <a:r>
              <a:rPr lang="en-US" sz="2400" dirty="0"/>
              <a:t>Multiple Implementation tools to help get you started from day 1</a:t>
            </a:r>
          </a:p>
          <a:p>
            <a:pPr lvl="1"/>
            <a:r>
              <a:rPr lang="en-US" sz="1900" dirty="0"/>
              <a:t>Publicly available test servers</a:t>
            </a:r>
          </a:p>
          <a:p>
            <a:pPr lvl="1"/>
            <a:r>
              <a:rPr lang="en-US" sz="1900" dirty="0"/>
              <a:t>Starter APIs published with spec</a:t>
            </a:r>
          </a:p>
          <a:p>
            <a:pPr lvl="2"/>
            <a:r>
              <a:rPr lang="en-US" sz="1900" dirty="0"/>
              <a:t>C#, Java, Pascal, ObjectiveC, Javascript</a:t>
            </a:r>
          </a:p>
          <a:p>
            <a:pPr lvl="1"/>
            <a:r>
              <a:rPr lang="en-US" sz="1900" dirty="0">
                <a:sym typeface="Wingdings" pitchFamily="2" charset="2"/>
              </a:rPr>
              <a:t>Lots of examples (and they’re valid too)</a:t>
            </a:r>
            <a:endParaRPr lang="en-US" sz="1900" dirty="0"/>
          </a:p>
          <a:p>
            <a:pPr lvl="0"/>
            <a:r>
              <a:rPr lang="en-US" sz="2400" dirty="0"/>
              <a:t>Connectathons</a:t>
            </a:r>
            <a:r>
              <a:rPr lang="en-US" sz="2400" baseline="0" dirty="0"/>
              <a:t> to verify specification approaches</a:t>
            </a:r>
          </a:p>
          <a:p>
            <a:pPr lvl="0"/>
            <a:r>
              <a:rPr lang="en-US" sz="2400" dirty="0">
                <a:sym typeface="Wingdings" pitchFamily="2" charset="2"/>
              </a:rPr>
              <a:t>‘Safe’ extensibility baked in</a:t>
            </a:r>
          </a:p>
          <a:p>
            <a:endParaRPr lang="en-US" dirty="0"/>
          </a:p>
          <a:p>
            <a:endParaRPr lang="en-US" dirty="0"/>
          </a:p>
          <a:p>
            <a:r>
              <a:rPr lang="en-US" dirty="0"/>
              <a:t>Who’s read the v3 spec? – modeler</a:t>
            </a:r>
            <a:r>
              <a:rPr lang="en-US" baseline="0" dirty="0"/>
              <a:t> &amp; balloter focused</a:t>
            </a:r>
            <a:endParaRPr lang="en-US" dirty="0"/>
          </a:p>
          <a:p>
            <a:r>
              <a:rPr lang="en-US" dirty="0"/>
              <a:t>Spec is driven by people who write code for</a:t>
            </a:r>
            <a:r>
              <a:rPr lang="en-US" baseline="0" dirty="0"/>
              <a:t> a living</a:t>
            </a:r>
          </a:p>
          <a:p>
            <a:r>
              <a:rPr lang="en-US" baseline="0" dirty="0"/>
              <a:t>‘Resource’ is the basic building block of FHIR (more on that later)</a:t>
            </a:r>
            <a:endParaRPr lang="en-US" dirty="0"/>
          </a:p>
          <a:p>
            <a:r>
              <a:rPr lang="en-US" dirty="0"/>
              <a:t>Numerous</a:t>
            </a:r>
            <a:r>
              <a:rPr lang="en-US" baseline="0" dirty="0"/>
              <a:t> pieces have been changed because of experience with what worked when trying to implement</a:t>
            </a:r>
          </a:p>
          <a:p>
            <a:r>
              <a:rPr lang="en-US" baseline="0" dirty="0"/>
              <a:t>Even have a test workbench for RESTful servers – URL?</a:t>
            </a:r>
          </a:p>
          <a:p>
            <a:r>
              <a:rPr lang="en-US" baseline="0" dirty="0"/>
              <a:t>External libraries already available</a:t>
            </a:r>
          </a:p>
          <a:p>
            <a:r>
              <a:rPr lang="en-US" baseline="0" dirty="0"/>
              <a:t>Whole spec is built like software project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p14="http://schemas.microsoft.com/office/powerpoint/2010/main" val="947723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val="1604588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323039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p14="http://schemas.microsoft.com/office/powerpoint/2010/main" val="3832333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1892256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3987912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p>
          <a:p>
            <a:endParaRPr lang="en-US" baseline="0" dirty="0"/>
          </a:p>
          <a:p>
            <a:pPr lvl="0"/>
            <a:r>
              <a:rPr lang="en-US" sz="2800" dirty="0"/>
              <a:t>Atom was used for collection</a:t>
            </a:r>
            <a:r>
              <a:rPr lang="en-US" sz="2800" baseline="0" dirty="0"/>
              <a:t> of resources into a </a:t>
            </a:r>
            <a:r>
              <a:rPr lang="en-US" sz="2800" dirty="0"/>
              <a:t> bundles</a:t>
            </a:r>
            <a:r>
              <a:rPr lang="en-US" sz="2800" baseline="0" dirty="0"/>
              <a:t> - </a:t>
            </a:r>
            <a:r>
              <a:rPr lang="en-US" sz="2300" dirty="0"/>
              <a:t>Replaced in DSTU-2 with FHIR</a:t>
            </a:r>
            <a:r>
              <a:rPr lang="en-US" sz="2300" baseline="0" dirty="0"/>
              <a:t> bundle</a:t>
            </a:r>
          </a:p>
          <a:p>
            <a:pPr lvl="0"/>
            <a:endParaRPr lang="en-US" sz="2300" baseline="0" dirty="0"/>
          </a:p>
          <a:p>
            <a:pPr lvl="0"/>
            <a:r>
              <a:rPr lang="en-US" sz="2400" b="0" i="0" kern="1200" dirty="0">
                <a:solidFill>
                  <a:schemeClr val="tx1"/>
                </a:solidFill>
                <a:latin typeface="+mn-lt"/>
                <a:ea typeface="+mn-ea"/>
                <a:cs typeface="+mn-cs"/>
              </a:rPr>
              <a:t>RESTful</a:t>
            </a:r>
            <a:r>
              <a:rPr lang="en-US" sz="2400" b="0" i="0" kern="1200" baseline="0" dirty="0">
                <a:solidFill>
                  <a:schemeClr val="tx1"/>
                </a:solidFill>
                <a:latin typeface="+mn-lt"/>
                <a:ea typeface="+mn-ea"/>
                <a:cs typeface="+mn-cs"/>
              </a:rPr>
              <a:t> implementation based upon REST.</a:t>
            </a:r>
            <a:endParaRPr lang="en-CA" sz="2300"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1571756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val="905939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val="115215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dirty="0"/>
          </a:p>
        </p:txBody>
      </p:sp>
    </p:spTree>
    <p:extLst>
      <p:ext uri="{BB962C8B-B14F-4D97-AF65-F5344CB8AC3E}">
        <p14:creationId xmlns:p14="http://schemas.microsoft.com/office/powerpoint/2010/main" val="2084126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FHIR makes no assumptions about the architectural design of systems – more on</a:t>
            </a:r>
            <a:r>
              <a:rPr lang="en-US" baseline="0" dirty="0"/>
              <a:t> this in another tutorial.</a:t>
            </a: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r>
              <a:rPr lang="en-US" dirty="0"/>
              <a:t>System</a:t>
            </a:r>
            <a:r>
              <a:rPr lang="en-US" baseline="0" dirty="0"/>
              <a:t> architecture Jargon words – it still doesn’t matter.</a:t>
            </a: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Light or heavy</a:t>
            </a:r>
            <a:r>
              <a:rPr lang="en-US" baseline="0" dirty="0"/>
              <a:t> c</a:t>
            </a:r>
            <a:r>
              <a:rPr lang="en-US" dirty="0"/>
              <a:t>lients</a:t>
            </a:r>
          </a:p>
          <a:p>
            <a:pPr marL="171450" lvl="0" indent="-171450">
              <a:buFont typeface="Arial" panose="020B0604020202020204" pitchFamily="34" charset="0"/>
              <a:buChar char="•"/>
            </a:pPr>
            <a:r>
              <a:rPr lang="en-US" dirty="0"/>
              <a:t>Central server or peer-to-peer</a:t>
            </a:r>
            <a:r>
              <a:rPr lang="en-US" baseline="0" dirty="0"/>
              <a:t> sharing</a:t>
            </a:r>
          </a:p>
          <a:p>
            <a:pPr marL="171450" lvl="0" indent="-171450">
              <a:buFont typeface="Arial" panose="020B0604020202020204" pitchFamily="34" charset="0"/>
              <a:buChar char="•"/>
            </a:pPr>
            <a:r>
              <a:rPr lang="en-US" baseline="0" dirty="0"/>
              <a:t>Push or pull</a:t>
            </a:r>
          </a:p>
          <a:p>
            <a:pPr marL="171450" lvl="0" indent="-171450">
              <a:buFont typeface="Arial" panose="020B0604020202020204" pitchFamily="34" charset="0"/>
              <a:buChar char="•"/>
            </a:pPr>
            <a:r>
              <a:rPr lang="en-US" dirty="0"/>
              <a:t>Query</a:t>
            </a:r>
            <a:r>
              <a:rPr lang="en-US" baseline="0" dirty="0"/>
              <a:t> or publish/subscribe</a:t>
            </a:r>
          </a:p>
          <a:p>
            <a:pPr marL="171450" lvl="0" indent="-171450">
              <a:buFont typeface="Arial" panose="020B0604020202020204" pitchFamily="34" charset="0"/>
              <a:buChar char="•"/>
            </a:pPr>
            <a:r>
              <a:rPr lang="en-US" baseline="0" dirty="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2475181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val="2748851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vs FHIR REST paradigm  - treat data as independently , retrievable resource using http  -</a:t>
            </a:r>
            <a:r>
              <a:rPr lang="en-US" baseline="0" dirty="0"/>
              <a:t>  think of browsing on the web</a:t>
            </a:r>
          </a:p>
          <a:p>
            <a:r>
              <a:rPr lang="en-US" dirty="0"/>
              <a:t>FHIR RESTful API   endpoints on a server and the stuff you can do to get them back</a:t>
            </a:r>
          </a:p>
          <a:p>
            <a:endParaRPr lang="en-US" dirty="0"/>
          </a:p>
          <a:p>
            <a:endParaRPr lang="en-US" dirty="0"/>
          </a:p>
          <a:p>
            <a:r>
              <a:rPr lang="en-US" dirty="0"/>
              <a:t>3) FHIR documents/ document paradigm = type of bundle vs CDA Document architecture using FHIR - Clinical document practice - profile on FHIR for CDA on top of that a ccda profile that expresses the dataelements in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val="3133296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Goldilocks</a:t>
            </a:r>
            <a:r>
              <a:rPr lang="en-US" baseline="0" dirty="0"/>
              <a:t> analogy -  too big – Discharge summary,   too small patient sex     resource is somewhere in between.</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p14="http://schemas.microsoft.com/office/powerpoint/2010/main" val="761090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Examples</a:t>
            </a:r>
          </a:p>
          <a:p>
            <a:endParaRPr lang="en-US" dirty="0"/>
          </a:p>
          <a:p>
            <a:r>
              <a:rPr lang="en-US" dirty="0"/>
              <a:t>Administrative</a:t>
            </a:r>
          </a:p>
          <a:p>
            <a:pPr lvl="1"/>
            <a:r>
              <a:rPr lang="en-US" dirty="0"/>
              <a:t>Patient, Practitioner, Organization, Location, Coverage, Invoice</a:t>
            </a:r>
          </a:p>
          <a:p>
            <a:r>
              <a:rPr lang="en-US" dirty="0"/>
              <a:t>Clinical Concepts</a:t>
            </a:r>
          </a:p>
          <a:p>
            <a:pPr lvl="1"/>
            <a:r>
              <a:rPr lang="en-US" dirty="0"/>
              <a:t>Allergy, Condition, Family History, Care Plan</a:t>
            </a:r>
          </a:p>
          <a:p>
            <a:r>
              <a:rPr lang="en-US" dirty="0"/>
              <a:t>Infrastructure</a:t>
            </a:r>
          </a:p>
          <a:p>
            <a:pPr lvl="1"/>
            <a:r>
              <a:rPr lang="en-US" dirty="0"/>
              <a:t>Document, Message, Profile, Conformance</a:t>
            </a:r>
          </a:p>
          <a:p>
            <a:pPr lvl="1"/>
            <a:endParaRPr lang="en-US" dirty="0"/>
          </a:p>
          <a:p>
            <a:pPr lvl="1"/>
            <a:endParaRPr lang="en-US" dirty="0"/>
          </a:p>
          <a:p>
            <a:pPr lvl="1"/>
            <a:r>
              <a:rPr lang="en-US" b="1" dirty="0"/>
              <a:t>NOT Resources</a:t>
            </a:r>
          </a:p>
          <a:p>
            <a:r>
              <a:rPr lang="en-US" dirty="0"/>
              <a:t>Gender  - datatype</a:t>
            </a:r>
          </a:p>
          <a:p>
            <a:pPr lvl="1"/>
            <a:r>
              <a:rPr lang="en-US" dirty="0"/>
              <a:t>Too small</a:t>
            </a:r>
          </a:p>
          <a:p>
            <a:r>
              <a:rPr lang="en-US" dirty="0"/>
              <a:t>Electronic Health Record  - </a:t>
            </a:r>
          </a:p>
          <a:p>
            <a:pPr lvl="1"/>
            <a:r>
              <a:rPr lang="en-US" dirty="0"/>
              <a:t>Too big</a:t>
            </a:r>
          </a:p>
          <a:p>
            <a:r>
              <a:rPr lang="en-US" dirty="0"/>
              <a:t>Blood Pressure - Profile</a:t>
            </a:r>
          </a:p>
          <a:p>
            <a:pPr lvl="1"/>
            <a:r>
              <a:rPr lang="en-US" dirty="0"/>
              <a:t>Too specific</a:t>
            </a:r>
          </a:p>
          <a:p>
            <a:r>
              <a:rPr lang="en-US" dirty="0"/>
              <a:t>Intervention</a:t>
            </a:r>
          </a:p>
          <a:p>
            <a:pPr lvl="1"/>
            <a:r>
              <a:rPr lang="en-US" dirty="0"/>
              <a:t>Too broad</a:t>
            </a:r>
            <a:endParaRPr lang="en-AU" dirty="0"/>
          </a:p>
          <a:p>
            <a:pPr lvl="1"/>
            <a:endParaRPr lang="en-AU" dirty="0"/>
          </a:p>
          <a:p>
            <a:pPr lvl="1"/>
            <a:endParaRPr lang="en-AU"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The</a:t>
            </a:r>
            <a:r>
              <a:rPr lang="en-US" sz="1200" b="1" baseline="0" dirty="0">
                <a:solidFill>
                  <a:schemeClr val="accent1"/>
                </a:solidFill>
              </a:rPr>
              <a:t> top 50</a:t>
            </a:r>
            <a:r>
              <a:rPr lang="en-US" sz="1200" b="1" dirty="0">
                <a:solidFill>
                  <a:schemeClr val="accent1"/>
                </a:solidFill>
              </a:rPr>
              <a:t> (commonly Posted ) resour</a:t>
            </a:r>
            <a:r>
              <a:rPr lang="en-US" sz="1200" b="1" baseline="0" dirty="0">
                <a:solidFill>
                  <a:schemeClr val="accent1"/>
                </a:solidFill>
              </a:rPr>
              <a:t>ces instances on a sampling of publicly available FHIR Servers.   Out of 94</a:t>
            </a: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100-150 total - ever</a:t>
            </a:r>
            <a:endParaRPr lang="en-CA" sz="1200" b="1" dirty="0">
              <a:solidFill>
                <a:schemeClr val="accent1"/>
              </a:solidFill>
            </a:endParaRPr>
          </a:p>
          <a:p>
            <a:pPr lvl="1"/>
            <a:endParaRPr lang="en-AU"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33</a:t>
            </a:fld>
            <a:endParaRPr lang="en-CA" dirty="0"/>
          </a:p>
        </p:txBody>
      </p:sp>
    </p:spTree>
    <p:extLst>
      <p:ext uri="{BB962C8B-B14F-4D97-AF65-F5344CB8AC3E}">
        <p14:creationId xmlns:p14="http://schemas.microsoft.com/office/powerpoint/2010/main" val="1946401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550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34</a:t>
            </a:fld>
            <a:endParaRPr lang="en-CA" dirty="0"/>
          </a:p>
        </p:txBody>
      </p:sp>
    </p:spTree>
    <p:extLst>
      <p:ext uri="{BB962C8B-B14F-4D97-AF65-F5344CB8AC3E}">
        <p14:creationId xmlns:p14="http://schemas.microsoft.com/office/powerpoint/2010/main" val="3356245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550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extLst>
      <p:ext uri="{BB962C8B-B14F-4D97-AF65-F5344CB8AC3E}">
        <p14:creationId xmlns:p14="http://schemas.microsoft.com/office/powerpoint/2010/main" val="2705076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 create a ‘network’ of interrelated resources through referencing rather than sending all the data. </a:t>
            </a:r>
            <a:r>
              <a:rPr lang="en-AU" sz="1200" dirty="0"/>
              <a:t>By</a:t>
            </a:r>
            <a:r>
              <a:rPr lang="en-AU" sz="1200" baseline="0" dirty="0"/>
              <a:t> </a:t>
            </a:r>
            <a:r>
              <a:rPr lang="en-AU" sz="1200" dirty="0"/>
              <a:t>resources referencing each other extensively they</a:t>
            </a:r>
            <a:r>
              <a:rPr lang="en-AU" sz="1200" baseline="0" dirty="0"/>
              <a:t> </a:t>
            </a:r>
            <a:r>
              <a:rPr lang="en-AU" sz="1200" dirty="0"/>
              <a:t>form a web of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36</a:t>
            </a:fld>
            <a:endParaRPr lang="en-CA" dirty="0"/>
          </a:p>
        </p:txBody>
      </p:sp>
    </p:spTree>
    <p:extLst>
      <p:ext uri="{BB962C8B-B14F-4D97-AF65-F5344CB8AC3E}">
        <p14:creationId xmlns:p14="http://schemas.microsoft.com/office/powerpoint/2010/main" val="117235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View a resource in more detail…</a:t>
            </a:r>
          </a:p>
          <a:p>
            <a:endParaRPr lang="en-US" dirty="0"/>
          </a:p>
          <a:p>
            <a:r>
              <a:rPr lang="en-US" dirty="0"/>
              <a:t>Show</a:t>
            </a:r>
            <a:r>
              <a:rPr lang="en-US" baseline="0" dirty="0"/>
              <a:t> in spec how get to any resource in 2 clicks</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37</a:t>
            </a:fld>
            <a:endParaRPr lang="en-CA" dirty="0"/>
          </a:p>
        </p:txBody>
      </p:sp>
    </p:spTree>
    <p:extLst>
      <p:ext uri="{BB962C8B-B14F-4D97-AF65-F5344CB8AC3E}">
        <p14:creationId xmlns:p14="http://schemas.microsoft.com/office/powerpoint/2010/main" val="3522663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AU" dirty="0"/>
              <a:t>Focus</a:t>
            </a:r>
            <a:r>
              <a:rPr lang="en-AU" baseline="0" dirty="0"/>
              <a:t> on the Resource Content </a:t>
            </a:r>
            <a:r>
              <a:rPr lang="en-AU" dirty="0"/>
              <a:t>Defined Structured Data</a:t>
            </a:r>
          </a:p>
          <a:p>
            <a:pPr lvl="1"/>
            <a:endParaRPr lang="en-AU" dirty="0"/>
          </a:p>
          <a:p>
            <a:pPr lvl="2"/>
            <a:r>
              <a:rPr lang="en-AU" dirty="0"/>
              <a:t>The logical, common contents of the resource</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AU" dirty="0"/>
              <a:t>   </a:t>
            </a:r>
            <a:r>
              <a:rPr lang="en-US" dirty="0"/>
              <a:t>Each Resource is composed of about 20-40 resource elements  example</a:t>
            </a:r>
            <a:r>
              <a:rPr lang="en-US" baseline="0" dirty="0"/>
              <a:t> instances to follow</a:t>
            </a:r>
            <a:endParaRPr lang="en-US" dirty="0"/>
          </a:p>
          <a:p>
            <a:pPr lvl="2"/>
            <a:endParaRPr lang="en-AU" dirty="0"/>
          </a:p>
          <a:p>
            <a:pPr lvl="2"/>
            <a:r>
              <a:rPr lang="en-AU" dirty="0"/>
              <a:t>Mapped to formal definitions/RIM &amp; other formats  ( need</a:t>
            </a:r>
            <a:r>
              <a:rPr lang="en-AU" baseline="0" dirty="0"/>
              <a:t> a screen shot of this)</a:t>
            </a:r>
            <a:endParaRPr lang="en-AU" dirty="0"/>
          </a:p>
          <a:p>
            <a:pPr lvl="2"/>
            <a:endParaRPr lang="en-AU" dirty="0"/>
          </a:p>
          <a:p>
            <a:pPr lvl="1"/>
            <a:r>
              <a:rPr lang="en-AU" dirty="0"/>
              <a:t>Extensions</a:t>
            </a:r>
          </a:p>
          <a:p>
            <a:pPr lvl="1"/>
            <a:endParaRPr lang="en-AU" dirty="0"/>
          </a:p>
          <a:p>
            <a:pPr lvl="2"/>
            <a:r>
              <a:rPr lang="en-AU" dirty="0"/>
              <a:t>“Non-common” requirements, but everyone can use</a:t>
            </a:r>
          </a:p>
          <a:p>
            <a:pPr lvl="2"/>
            <a:r>
              <a:rPr lang="en-AU" dirty="0"/>
              <a:t>Published and managed</a:t>
            </a:r>
          </a:p>
          <a:p>
            <a:pPr lvl="1"/>
            <a:r>
              <a:rPr lang="en-AU" dirty="0"/>
              <a:t>Narrative</a:t>
            </a:r>
          </a:p>
          <a:p>
            <a:pPr lvl="2"/>
            <a:r>
              <a:rPr lang="en-AU" dirty="0"/>
              <a:t>Human readable (fall back)</a:t>
            </a:r>
          </a:p>
          <a:p>
            <a:pPr lvl="2"/>
            <a:endParaRPr lang="en-AU" dirty="0"/>
          </a:p>
          <a:p>
            <a:pPr lvl="2"/>
            <a:endParaRPr lang="en-AU" dirty="0"/>
          </a:p>
          <a:p>
            <a:pPr lvl="2"/>
            <a:r>
              <a:rPr lang="en-AU" dirty="0"/>
              <a:t>Metadata</a:t>
            </a:r>
            <a:r>
              <a:rPr lang="en-AU" baseline="0" dirty="0"/>
              <a:t> including the resource id ( how to find it on or refer to it)  tags, history/versioning</a:t>
            </a:r>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4015331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dirty="0"/>
          </a:p>
        </p:txBody>
      </p:sp>
    </p:spTree>
    <p:extLst>
      <p:ext uri="{BB962C8B-B14F-4D97-AF65-F5344CB8AC3E}">
        <p14:creationId xmlns:p14="http://schemas.microsoft.com/office/powerpoint/2010/main" val="446570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39</a:t>
            </a:fld>
            <a:endParaRPr lang="en-CA" dirty="0"/>
          </a:p>
        </p:txBody>
      </p:sp>
    </p:spTree>
    <p:extLst>
      <p:ext uri="{BB962C8B-B14F-4D97-AF65-F5344CB8AC3E}">
        <p14:creationId xmlns:p14="http://schemas.microsoft.com/office/powerpoint/2010/main" val="1695926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Each Resource</a:t>
            </a:r>
            <a:r>
              <a:rPr lang="en-US" baseline="0" dirty="0"/>
              <a:t> is composed of resource elements.  These element can be structural or define a particular Data element.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41</a:t>
            </a:fld>
            <a:endParaRPr lang="en-CA" dirty="0"/>
          </a:p>
        </p:txBody>
      </p:sp>
    </p:spTree>
    <p:extLst>
      <p:ext uri="{BB962C8B-B14F-4D97-AF65-F5344CB8AC3E}">
        <p14:creationId xmlns:p14="http://schemas.microsoft.com/office/powerpoint/2010/main" val="3038452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Complex meaning composed of other datatypes</a:t>
            </a:r>
            <a:r>
              <a:rPr lang="en-US" baseline="0" dirty="0"/>
              <a:t>  -  example identifier, CodeableConcept. Rik – this is a little out of date for STU3 but not hugely and the older version fits better on the slide.</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43</a:t>
            </a:fld>
            <a:endParaRPr lang="en-CA" dirty="0"/>
          </a:p>
        </p:txBody>
      </p:sp>
    </p:spTree>
    <p:extLst>
      <p:ext uri="{BB962C8B-B14F-4D97-AF65-F5344CB8AC3E}">
        <p14:creationId xmlns:p14="http://schemas.microsoft.com/office/powerpoint/2010/main" val="4513268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45</a:t>
            </a:fld>
            <a:endParaRPr lang="en-CA" dirty="0"/>
          </a:p>
        </p:txBody>
      </p:sp>
    </p:spTree>
    <p:extLst>
      <p:ext uri="{BB962C8B-B14F-4D97-AF65-F5344CB8AC3E}">
        <p14:creationId xmlns:p14="http://schemas.microsoft.com/office/powerpoint/2010/main" val="4262239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See example</a:t>
            </a:r>
            <a:r>
              <a:rPr lang="en-US" baseline="0" dirty="0"/>
              <a:t> of business identifier</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46</a:t>
            </a:fld>
            <a:endParaRPr lang="en-CA" dirty="0"/>
          </a:p>
        </p:txBody>
      </p:sp>
    </p:spTree>
    <p:extLst>
      <p:ext uri="{BB962C8B-B14F-4D97-AF65-F5344CB8AC3E}">
        <p14:creationId xmlns:p14="http://schemas.microsoft.com/office/powerpoint/2010/main" val="2924231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47</a:t>
            </a:fld>
            <a:endParaRPr lang="en-US" dirty="0"/>
          </a:p>
        </p:txBody>
      </p:sp>
    </p:spTree>
    <p:extLst>
      <p:ext uri="{BB962C8B-B14F-4D97-AF65-F5344CB8AC3E}">
        <p14:creationId xmlns:p14="http://schemas.microsoft.com/office/powerpoint/2010/main" val="3616451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48</a:t>
            </a:fld>
            <a:endParaRPr lang="en-US" dirty="0"/>
          </a:p>
        </p:txBody>
      </p:sp>
    </p:spTree>
    <p:extLst>
      <p:ext uri="{BB962C8B-B14F-4D97-AF65-F5344CB8AC3E}">
        <p14:creationId xmlns:p14="http://schemas.microsoft.com/office/powerpoint/2010/main" val="264631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AU" dirty="0"/>
          </a:p>
          <a:p>
            <a:pPr lvl="1"/>
            <a:r>
              <a:rPr lang="en-AU" dirty="0"/>
              <a:t>Narrative</a:t>
            </a:r>
          </a:p>
          <a:p>
            <a:pPr lvl="2"/>
            <a:r>
              <a:rPr lang="en-AU" dirty="0"/>
              <a:t>Human readable (fall back)</a:t>
            </a:r>
          </a:p>
          <a:p>
            <a:pPr lvl="2"/>
            <a:endParaRPr lang="en-AU" dirty="0"/>
          </a:p>
          <a:p>
            <a:r>
              <a:rPr lang="en-AU" sz="2400" dirty="0"/>
              <a:t>All resources can carry an html representation of their content</a:t>
            </a:r>
          </a:p>
          <a:p>
            <a:r>
              <a:rPr lang="en-AU" sz="2400" dirty="0"/>
              <a:t>It’s a clinical safety issue</a:t>
            </a:r>
          </a:p>
          <a:p>
            <a:pPr lvl="1"/>
            <a:r>
              <a:rPr lang="en-AU" sz="2000" dirty="0"/>
              <a:t>The receiver has a fall back option if the system is not sure it fully understands the content</a:t>
            </a:r>
          </a:p>
          <a:p>
            <a:r>
              <a:rPr lang="en-AU" sz="2400" dirty="0"/>
              <a:t>It is not mandatory, but SHOULD be present</a:t>
            </a:r>
          </a:p>
          <a:p>
            <a:r>
              <a:rPr lang="en-AU" sz="2400" dirty="0"/>
              <a:t>In a closed eco-system, with extremely tight control and strong conformance testing, it may not be necessary</a:t>
            </a:r>
          </a:p>
          <a:p>
            <a:pPr lvl="1"/>
            <a:r>
              <a:rPr lang="en-AU" sz="2000" dirty="0"/>
              <a:t>But things often change over time</a:t>
            </a:r>
          </a:p>
          <a:p>
            <a:pPr lvl="1"/>
            <a:r>
              <a:rPr lang="en-AU" sz="2000" dirty="0"/>
              <a:t>So using narrative is highly recommended</a:t>
            </a:r>
          </a:p>
          <a:p>
            <a:pPr lvl="2"/>
            <a:endParaRPr lang="en-AU" dirty="0"/>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49</a:t>
            </a:fld>
            <a:endParaRPr lang="en-CA" dirty="0"/>
          </a:p>
        </p:txBody>
      </p:sp>
    </p:spTree>
    <p:extLst>
      <p:ext uri="{BB962C8B-B14F-4D97-AF65-F5344CB8AC3E}">
        <p14:creationId xmlns:p14="http://schemas.microsoft.com/office/powerpoint/2010/main" val="4054627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b="0" i="0" kern="1200" dirty="0">
                <a:solidFill>
                  <a:schemeClr val="tx1"/>
                </a:solidFill>
                <a:effectLst/>
                <a:latin typeface="Arial" charset="0"/>
                <a:ea typeface="ＭＳ Ｐゴシック" charset="0"/>
                <a:cs typeface="ＭＳ Ｐゴシック" charset="0"/>
              </a:rPr>
              <a:t>Resources SHOULD always contain narrative to support human-consumption as a fallback. However, in a strictly managed trading systems where all systems share a common data model and additional text is unnecessary or even a clinical safety risk, the narrative may be omitted. </a:t>
            </a:r>
            <a:endParaRPr lang="nl-NL" dirty="0"/>
          </a:p>
          <a:p>
            <a:endParaRPr lang="en-US" dirty="0"/>
          </a:p>
          <a:p>
            <a:r>
              <a:rPr lang="en-US" dirty="0"/>
              <a:t>generated		The contents of the narrative are entirely generated from the structured data in the resource.</a:t>
            </a:r>
          </a:p>
          <a:p>
            <a:r>
              <a:rPr lang="en-US" dirty="0"/>
              <a:t>extensions		The contents of the narrative are entirely generated from the structured data in the resource and some of the content is generated from extensions.</a:t>
            </a:r>
          </a:p>
          <a:p>
            <a:r>
              <a:rPr lang="en-US" dirty="0"/>
              <a:t>additional		The contents of the narrative contain additional information not found in the structured data.</a:t>
            </a:r>
          </a:p>
          <a:p>
            <a:r>
              <a:rPr lang="en-US" dirty="0"/>
              <a:t>empty		the contents of the narrative are some equivalent of "No human-readable text provided for this resource".</a:t>
            </a:r>
          </a:p>
        </p:txBody>
      </p:sp>
    </p:spTree>
    <p:extLst>
      <p:ext uri="{BB962C8B-B14F-4D97-AF65-F5344CB8AC3E}">
        <p14:creationId xmlns:p14="http://schemas.microsoft.com/office/powerpoint/2010/main" val="23175077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51</a:t>
            </a:fld>
            <a:endParaRPr lang="en-CA" dirty="0"/>
          </a:p>
        </p:txBody>
      </p:sp>
    </p:spTree>
    <p:extLst>
      <p:ext uri="{BB962C8B-B14F-4D97-AF65-F5344CB8AC3E}">
        <p14:creationId xmlns:p14="http://schemas.microsoft.com/office/powerpoint/2010/main" val="1575211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US" dirty="0"/>
          </a:p>
          <a:p>
            <a:pPr lvl="1"/>
            <a:r>
              <a:rPr lang="en-US" dirty="0"/>
              <a:t>Pre-History:</a:t>
            </a:r>
          </a:p>
          <a:p>
            <a:pPr lvl="1"/>
            <a:r>
              <a:rPr lang="en-US" dirty="0"/>
              <a:t>For example v2 is over 25 years old</a:t>
            </a:r>
          </a:p>
          <a:p>
            <a:pPr lvl="1"/>
            <a:r>
              <a:rPr lang="en-US" dirty="0"/>
              <a:t>My personal experience</a:t>
            </a:r>
            <a:r>
              <a:rPr lang="en-US" baseline="0" dirty="0"/>
              <a:t> is in Public Health where there is a need to collect information from many organizations. </a:t>
            </a:r>
          </a:p>
          <a:p>
            <a:pPr lvl="1"/>
            <a:r>
              <a:rPr lang="en-US" baseline="0" dirty="0"/>
              <a:t>Currently takes too long and costs too much…</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a:t>
            </a:fld>
            <a:endParaRPr lang="en-CA" dirty="0"/>
          </a:p>
        </p:txBody>
      </p:sp>
    </p:spTree>
    <p:extLst>
      <p:ext uri="{BB962C8B-B14F-4D97-AF65-F5344CB8AC3E}">
        <p14:creationId xmlns:p14="http://schemas.microsoft.com/office/powerpoint/2010/main" val="9287158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Example</a:t>
            </a:r>
            <a:r>
              <a:rPr lang="en-US" baseline="0" dirty="0"/>
              <a:t> instance in XML:  and general pattern for coded data.</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54</a:t>
            </a:fld>
            <a:endParaRPr lang="en-CA" dirty="0"/>
          </a:p>
        </p:txBody>
      </p:sp>
    </p:spTree>
    <p:extLst>
      <p:ext uri="{BB962C8B-B14F-4D97-AF65-F5344CB8AC3E}">
        <p14:creationId xmlns:p14="http://schemas.microsoft.com/office/powerpoint/2010/main" val="4254361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E.g. condition with different specialties</a:t>
            </a:r>
          </a:p>
        </p:txBody>
      </p:sp>
    </p:spTree>
    <p:extLst>
      <p:ext uri="{BB962C8B-B14F-4D97-AF65-F5344CB8AC3E}">
        <p14:creationId xmlns:p14="http://schemas.microsoft.com/office/powerpoint/2010/main" val="16059167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lvl="1"/>
            <a:r>
              <a:rPr lang="en-US" dirty="0"/>
              <a:t>Expand </a:t>
            </a:r>
          </a:p>
          <a:p>
            <a:pPr lvl="2"/>
            <a:r>
              <a:rPr lang="en-US" dirty="0"/>
              <a:t>http://fhir-dev.healthintersections.com.au/open/ValueSet/valueset-condition-code/$expand?filter=diabetes</a:t>
            </a:r>
          </a:p>
          <a:p>
            <a:pPr lvl="1"/>
            <a:r>
              <a:rPr lang="en-US" dirty="0"/>
              <a:t> Lookup</a:t>
            </a:r>
          </a:p>
          <a:p>
            <a:pPr lvl="2"/>
            <a:r>
              <a:rPr lang="en-US" dirty="0"/>
              <a:t> http://fhir-dev.healthintersections.com.au/open/ValueSet/$lookup?system=http://loinc.org&amp;code=8480-6</a:t>
            </a:r>
          </a:p>
          <a:p>
            <a:endParaRPr lang="en-US" dirty="0"/>
          </a:p>
        </p:txBody>
      </p:sp>
    </p:spTree>
    <p:extLst>
      <p:ext uri="{BB962C8B-B14F-4D97-AF65-F5344CB8AC3E}">
        <p14:creationId xmlns:p14="http://schemas.microsoft.com/office/powerpoint/2010/main" val="17216715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61</a:t>
            </a:fld>
            <a:endParaRPr lang="en-CA" dirty="0"/>
          </a:p>
        </p:txBody>
      </p:sp>
    </p:spTree>
    <p:extLst>
      <p:ext uri="{BB962C8B-B14F-4D97-AF65-F5344CB8AC3E}">
        <p14:creationId xmlns:p14="http://schemas.microsoft.com/office/powerpoint/2010/main" val="42320241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63</a:t>
            </a:fld>
            <a:endParaRPr lang="en-US" dirty="0"/>
          </a:p>
        </p:txBody>
      </p:sp>
    </p:spTree>
    <p:extLst>
      <p:ext uri="{BB962C8B-B14F-4D97-AF65-F5344CB8AC3E}">
        <p14:creationId xmlns:p14="http://schemas.microsoft.com/office/powerpoint/2010/main" val="24785062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64</a:t>
            </a:fld>
            <a:endParaRPr lang="en-US" dirty="0"/>
          </a:p>
        </p:txBody>
      </p:sp>
    </p:spTree>
    <p:extLst>
      <p:ext uri="{BB962C8B-B14F-4D97-AF65-F5344CB8AC3E}">
        <p14:creationId xmlns:p14="http://schemas.microsoft.com/office/powerpoint/2010/main" val="25629750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65</a:t>
            </a:fld>
            <a:endParaRPr lang="en-US" dirty="0"/>
          </a:p>
        </p:txBody>
      </p:sp>
    </p:spTree>
    <p:extLst>
      <p:ext uri="{BB962C8B-B14F-4D97-AF65-F5344CB8AC3E}">
        <p14:creationId xmlns:p14="http://schemas.microsoft.com/office/powerpoint/2010/main" val="29398305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66</a:t>
            </a:fld>
            <a:endParaRPr lang="en-US" dirty="0"/>
          </a:p>
        </p:txBody>
      </p:sp>
    </p:spTree>
    <p:extLst>
      <p:ext uri="{BB962C8B-B14F-4D97-AF65-F5344CB8AC3E}">
        <p14:creationId xmlns:p14="http://schemas.microsoft.com/office/powerpoint/2010/main" val="13802239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 Resources</a:t>
            </a:r>
            <a:r>
              <a:rPr lang="en-US" baseline="0" dirty="0"/>
              <a:t> are a representation of “something” in healthcare</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67</a:t>
            </a:fld>
            <a:endParaRPr lang="en-CA" dirty="0"/>
          </a:p>
        </p:txBody>
      </p:sp>
    </p:spTree>
    <p:extLst>
      <p:ext uri="{BB962C8B-B14F-4D97-AF65-F5344CB8AC3E}">
        <p14:creationId xmlns:p14="http://schemas.microsoft.com/office/powerpoint/2010/main" val="4775481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Delete isn’t necessarily physical</a:t>
            </a:r>
          </a:p>
          <a:p>
            <a:r>
              <a:rPr lang="en-US" dirty="0"/>
              <a:t>Execute </a:t>
            </a:r>
            <a:r>
              <a:rPr lang="en-US" baseline="0" dirty="0"/>
              <a:t>– e.g. transaction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68</a:t>
            </a:fld>
            <a:endParaRPr lang="en-CA" dirty="0"/>
          </a:p>
        </p:txBody>
      </p:sp>
    </p:spTree>
    <p:extLst>
      <p:ext uri="{BB962C8B-B14F-4D97-AF65-F5344CB8AC3E}">
        <p14:creationId xmlns:p14="http://schemas.microsoft.com/office/powerpoint/2010/main" val="1002496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20000"/>
          </a:bodyPr>
          <a:lstStyle/>
          <a:p>
            <a:r>
              <a:rPr lang="en-US" dirty="0"/>
              <a:t>Stole</a:t>
            </a:r>
            <a:r>
              <a:rPr lang="en-US" baseline="0" dirty="0"/>
              <a:t> this slide from Lloyd.   Because I like it.  </a:t>
            </a:r>
          </a:p>
          <a:p>
            <a:r>
              <a:rPr lang="en-US" baseline="0" dirty="0"/>
              <a:t>Semantic Depth  - Knowledge captured in the model.</a:t>
            </a:r>
          </a:p>
          <a:p>
            <a:endParaRPr lang="en-US" baseline="0" dirty="0"/>
          </a:p>
          <a:p>
            <a:pPr rtl="0" eaLnBrk="1" fontAlgn="base" hangingPunct="1"/>
            <a:r>
              <a:rPr lang="en-US" sz="1200" kern="1200" dirty="0">
                <a:solidFill>
                  <a:schemeClr val="tx1"/>
                </a:solidFill>
                <a:latin typeface="+mn-lt"/>
                <a:ea typeface="+mn-ea"/>
                <a:cs typeface="+mn-cs"/>
              </a:rPr>
              <a:t>V2 old, and limited by it’s own rules (though hugely successful)</a:t>
            </a:r>
          </a:p>
          <a:p>
            <a:pPr rtl="0" eaLnBrk="1" fontAlgn="base" hangingPunct="1"/>
            <a:endParaRPr lang="en-US"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V2 version 2 messaging. Pipes</a:t>
            </a:r>
            <a:r>
              <a:rPr lang="en-US" sz="1200" kern="1200" baseline="0" dirty="0">
                <a:solidFill>
                  <a:schemeClr val="tx1"/>
                </a:solidFill>
                <a:latin typeface="+mn-lt"/>
                <a:ea typeface="+mn-ea"/>
                <a:cs typeface="+mn-cs"/>
              </a:rPr>
              <a:t> and Hats (</a:t>
            </a:r>
            <a:r>
              <a:rPr lang="en-US" sz="1200" kern="1200" dirty="0">
                <a:solidFill>
                  <a:schemeClr val="tx1"/>
                </a:solidFill>
                <a:latin typeface="+mn-lt"/>
                <a:ea typeface="+mn-ea"/>
                <a:cs typeface="+mn-cs"/>
              </a:rPr>
              <a:t>EDIfact) format – 25 yrs old.</a:t>
            </a:r>
            <a:r>
              <a:rPr lang="en-US" sz="1200" kern="1200" baseline="0" dirty="0">
                <a:solidFill>
                  <a:schemeClr val="tx1"/>
                </a:solidFill>
                <a:latin typeface="+mn-lt"/>
                <a:ea typeface="+mn-ea"/>
                <a:cs typeface="+mn-cs"/>
              </a:rPr>
              <a:t>  Very implementation specific so no two implementations are the same which leads to      the need for integration engines to coax interoperability.    </a:t>
            </a:r>
            <a:r>
              <a:rPr lang="en-US" sz="1200" kern="1200" dirty="0">
                <a:solidFill>
                  <a:schemeClr val="tx1"/>
                </a:solidFill>
                <a:latin typeface="+mn-lt"/>
                <a:ea typeface="+mn-ea"/>
                <a:cs typeface="+mn-cs"/>
              </a:rPr>
              <a:t>Doesn’t scale well across organization boundaries</a:t>
            </a:r>
          </a:p>
          <a:p>
            <a:pPr rtl="0" eaLnBrk="1" fontAlgn="base" hangingPunct="1"/>
            <a:endParaRPr lang="en-US" sz="1200" dirty="0"/>
          </a:p>
          <a:p>
            <a:pPr rtl="0" eaLnBrk="1" fontAlgn="base" hangingPunct="1"/>
            <a:r>
              <a:rPr lang="en-US" sz="1200" kern="1200" dirty="0">
                <a:solidFill>
                  <a:schemeClr val="tx1"/>
                </a:solidFill>
                <a:latin typeface="+mn-lt"/>
                <a:ea typeface="+mn-ea"/>
                <a:cs typeface="+mn-cs"/>
              </a:rPr>
              <a:t>V3 too slow and too hard</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a:t>
            </a:r>
            <a:r>
              <a:rPr lang="en-US" sz="1200" b="0" i="0" kern="1200" dirty="0">
                <a:solidFill>
                  <a:schemeClr val="tx1"/>
                </a:solidFill>
                <a:latin typeface="+mn-lt"/>
                <a:ea typeface="+mn-ea"/>
                <a:cs typeface="+mn-cs"/>
              </a:rPr>
              <a:t>3-7+ years for a domain to become normative.</a:t>
            </a:r>
            <a:r>
              <a:rPr lang="en-US" sz="1200" b="0" i="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V3 messaging not widely implemented.  Robust modeling but complex and opaque and thus hard to implement. ( for example the content is</a:t>
            </a:r>
            <a:r>
              <a:rPr lang="en-US" sz="1200" b="0" i="0" kern="1200" dirty="0">
                <a:solidFill>
                  <a:schemeClr val="tx1"/>
                </a:solidFill>
                <a:latin typeface="+mn-lt"/>
                <a:ea typeface="+mn-ea"/>
                <a:cs typeface="+mn-cs"/>
              </a:rPr>
              <a:t> cluttered with semantic structures )</a:t>
            </a:r>
            <a:endParaRPr lang="en-US" sz="1200" kern="1200" baseline="0" dirty="0">
              <a:solidFill>
                <a:schemeClr val="tx1"/>
              </a:solidFill>
              <a:latin typeface="+mn-lt"/>
              <a:ea typeface="+mn-ea"/>
              <a:cs typeface="+mn-cs"/>
            </a:endParaRPr>
          </a:p>
          <a:p>
            <a:pPr rtl="0" eaLnBrk="1" fontAlgn="base" hangingPunct="1"/>
            <a:endParaRPr lang="en-US" sz="1200" kern="1200" dirty="0">
              <a:solidFill>
                <a:schemeClr val="tx1"/>
              </a:solidFill>
              <a:latin typeface="+mn-lt"/>
              <a:ea typeface="+mn-ea"/>
              <a:cs typeface="+mn-cs"/>
            </a:endParaRPr>
          </a:p>
          <a:p>
            <a:pPr rtl="0" eaLnBrk="1" fontAlgn="base" hangingPunct="1"/>
            <a:endParaRPr lang="en-US" dirty="0"/>
          </a:p>
          <a:p>
            <a:pPr rtl="0" eaLnBrk="1" fontAlgn="base" hangingPunct="1"/>
            <a:r>
              <a:rPr lang="en-US" sz="1200" kern="1200" dirty="0">
                <a:solidFill>
                  <a:schemeClr val="tx1"/>
                </a:solidFill>
                <a:latin typeface="+mn-lt"/>
                <a:ea typeface="+mn-ea"/>
                <a:cs typeface="+mn-cs"/>
              </a:rPr>
              <a:t>CDA has success, but both limited and too hard</a:t>
            </a:r>
          </a:p>
          <a:p>
            <a:pPr rtl="0" eaLnBrk="1" fontAlgn="base" hangingPunct="1"/>
            <a:endParaRPr lang="en-US" dirty="0"/>
          </a:p>
          <a:p>
            <a:pPr rtl="0" eaLnBrk="1" fontAlgn="base" hangingPunct="1"/>
            <a:r>
              <a:rPr lang="en-US" sz="1200" kern="1200" dirty="0">
                <a:solidFill>
                  <a:schemeClr val="tx1"/>
                </a:solidFill>
                <a:latin typeface="+mn-lt"/>
                <a:ea typeface="+mn-ea"/>
                <a:cs typeface="+mn-cs"/>
              </a:rPr>
              <a:t>+ Different contexts of interoperability </a:t>
            </a:r>
            <a:r>
              <a:rPr lang="en-US" sz="1200" kern="1200" dirty="0">
                <a:solidFill>
                  <a:schemeClr val="tx1"/>
                </a:solidFill>
                <a:latin typeface="+mn-lt"/>
                <a:ea typeface="+mn-ea"/>
                <a:cs typeface="+mn-cs"/>
                <a:sym typeface="Wingdings"/>
              </a:rPr>
              <a:t></a:t>
            </a:r>
            <a:r>
              <a:rPr lang="en-US" sz="1200" kern="1200" dirty="0">
                <a:solidFill>
                  <a:schemeClr val="tx1"/>
                </a:solidFill>
                <a:latin typeface="+mn-lt"/>
                <a:ea typeface="+mn-ea"/>
                <a:cs typeface="+mn-cs"/>
              </a:rPr>
              <a:t> different representations that aren’t compatible</a:t>
            </a:r>
            <a:endParaRPr lang="en-US" dirty="0"/>
          </a:p>
          <a:p>
            <a:pPr rtl="0" eaLnBrk="1" fontAlgn="base" hangingPunct="1"/>
            <a:endParaRPr lang="en-US" sz="1200" kern="1200" dirty="0">
              <a:solidFill>
                <a:schemeClr val="tx1"/>
              </a:solidFill>
              <a:latin typeface="+mn-lt"/>
              <a:ea typeface="+mn-ea"/>
              <a:cs typeface="+mn-cs"/>
            </a:endParaRPr>
          </a:p>
          <a:p>
            <a:pPr rtl="0" eaLnBrk="1" fontAlgn="base" hangingPunct="1"/>
            <a:r>
              <a:rPr lang="en-US" sz="1200" kern="1200" dirty="0">
                <a:solidFill>
                  <a:schemeClr val="tx1"/>
                </a:solidFill>
                <a:latin typeface="+mn-lt"/>
                <a:ea typeface="+mn-ea"/>
                <a:cs typeface="+mn-cs"/>
              </a:rPr>
              <a:t>Nothing suitable for light-weight integration  or for Health 2.0 (WIKIpedia:</a:t>
            </a:r>
            <a:r>
              <a:rPr lang="en-US" sz="1200" kern="1200" baseline="0" dirty="0">
                <a:solidFill>
                  <a:schemeClr val="tx1"/>
                </a:solidFill>
                <a:latin typeface="+mn-lt"/>
                <a:ea typeface="+mn-ea"/>
                <a:cs typeface="+mn-cs"/>
              </a:rPr>
              <a:t> “</a:t>
            </a:r>
            <a:r>
              <a:rPr lang="en-US" dirty="0"/>
              <a:t>While the "2.0" moniker was originally associated with concepts like social networking, collaboration, openness, and participation,</a:t>
            </a:r>
            <a:r>
              <a:rPr lang="en-US" b="0" i="0" baseline="30000" dirty="0">
                <a:hlinkClick r:id="rId3"/>
              </a:rPr>
              <a:t>[5]</a:t>
            </a:r>
            <a:r>
              <a:rPr lang="en-US" dirty="0"/>
              <a:t> in recent years the use of Health 2.0 has migrated to mean the role of SaaS &amp; Cloud-based technologies and their associated applications on multiple devices. Health 2.0 describes the integration of these into much of general clinical and administrative workflow in health care.”</a:t>
            </a:r>
            <a:endParaRPr lang="en-US" sz="1200" kern="1200" dirty="0">
              <a:solidFill>
                <a:schemeClr val="tx1"/>
              </a:solidFill>
              <a:latin typeface="+mn-lt"/>
              <a:ea typeface="+mn-ea"/>
              <a:cs typeface="+mn-cs"/>
            </a:endParaRPr>
          </a:p>
          <a:p>
            <a:pPr rtl="0" eaLnBrk="1" fontAlgn="auto" latinLnBrk="0" hangingPunct="1"/>
            <a:endParaRPr lang="en-US" sz="1200" kern="1200" dirty="0">
              <a:solidFill>
                <a:schemeClr val="tx1"/>
              </a:solidFill>
              <a:latin typeface="+mn-lt"/>
              <a:ea typeface="+mn-ea"/>
              <a:cs typeface="+mn-cs"/>
            </a:endParaRPr>
          </a:p>
          <a:p>
            <a:r>
              <a:rPr lang="en-US" baseline="0" dirty="0"/>
              <a:t>Question is how to get both semantic depth and ease of implementation?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a:t>
            </a:fld>
            <a:endParaRPr lang="en-CA" dirty="0"/>
          </a:p>
        </p:txBody>
      </p:sp>
    </p:spTree>
    <p:extLst>
      <p:ext uri="{BB962C8B-B14F-4D97-AF65-F5344CB8AC3E}">
        <p14:creationId xmlns:p14="http://schemas.microsoft.com/office/powerpoint/2010/main" val="22765605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Basic syntax for each Restful transaction.</a:t>
            </a:r>
          </a:p>
          <a:p>
            <a:r>
              <a:rPr lang="en-US" sz="2400" baseline="0" dirty="0"/>
              <a:t> base is server endpoint.   </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endParaRPr lang="en-US" sz="2400" baseline="0" dirty="0"/>
          </a:p>
          <a:p>
            <a:endParaRPr lang="en-US" sz="2400" baseline="0" dirty="0"/>
          </a:p>
          <a:p>
            <a:r>
              <a:rPr lang="en-US" sz="2400" baseline="0" dirty="0"/>
              <a:t>Examples:</a:t>
            </a:r>
          </a:p>
        </p:txBody>
      </p:sp>
    </p:spTree>
    <p:extLst>
      <p:ext uri="{BB962C8B-B14F-4D97-AF65-F5344CB8AC3E}">
        <p14:creationId xmlns:p14="http://schemas.microsoft.com/office/powerpoint/2010/main" val="331415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Description of interactions</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r>
              <a:rPr lang="en-US" sz="2400" baseline="0" dirty="0"/>
              <a:t>Examples:</a:t>
            </a:r>
          </a:p>
        </p:txBody>
      </p:sp>
    </p:spTree>
    <p:extLst>
      <p:ext uri="{BB962C8B-B14F-4D97-AF65-F5344CB8AC3E}">
        <p14:creationId xmlns:p14="http://schemas.microsoft.com/office/powerpoint/2010/main" val="16162441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Answer is that the 3rd one is not actually a search (and doesn’t return a Bundle). It is just a direct read. To search by id you use the “_id” parameter</a:t>
            </a:r>
          </a:p>
          <a:p>
            <a:endParaRPr lang="en-US" dirty="0"/>
          </a:p>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71</a:t>
            </a:fld>
            <a:endParaRPr lang="en-CA" dirty="0"/>
          </a:p>
        </p:txBody>
      </p:sp>
    </p:spTree>
    <p:extLst>
      <p:ext uri="{BB962C8B-B14F-4D97-AF65-F5344CB8AC3E}">
        <p14:creationId xmlns:p14="http://schemas.microsoft.com/office/powerpoint/2010/main" val="22634880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20000"/>
          </a:bodyPr>
          <a:lstStyle/>
          <a:p>
            <a:r>
              <a:rPr lang="en-US" dirty="0"/>
              <a:t>Searching for resources is fundamental to the mechanics of FHIR.</a:t>
            </a:r>
          </a:p>
          <a:p>
            <a:r>
              <a:rPr lang="en-US" dirty="0"/>
              <a:t> Search operations traverse through an existing set of resources filtering by parameters supplied to the search operation. </a:t>
            </a:r>
          </a:p>
          <a:p>
            <a:endParaRPr lang="en-US" dirty="0"/>
          </a:p>
          <a:p>
            <a:r>
              <a:rPr lang="en-US" dirty="0"/>
              <a:t>In the simplest case, a search is executed by performing a GET operation in the RESTful framework:  Functionally, this is equivalent to a </a:t>
            </a:r>
            <a:r>
              <a:rPr lang="en-US" dirty="0">
                <a:hlinkClick r:id="rId3"/>
              </a:rPr>
              <a:t>simple read operation</a:t>
            </a:r>
            <a:r>
              <a:rPr lang="en-US" dirty="0"/>
              <a:t>: </a:t>
            </a:r>
          </a:p>
          <a:p>
            <a:endParaRPr lang="en-US" dirty="0"/>
          </a:p>
          <a:p>
            <a:r>
              <a:rPr lang="en-US" dirty="0"/>
              <a:t>Each search parameter is defined by a type that specifies how the search parameter behaves. These are the defined parameter types: </a:t>
            </a:r>
          </a:p>
          <a:p>
            <a:r>
              <a:rPr lang="en-US" dirty="0">
                <a:hlinkClick r:id="rId4"/>
              </a:rPr>
              <a:t>Number</a:t>
            </a:r>
            <a:r>
              <a:rPr lang="en-US" dirty="0"/>
              <a:t>  Search parameter SHALL be a number (a whole number, or a decimal).</a:t>
            </a:r>
          </a:p>
          <a:p>
            <a:r>
              <a:rPr lang="en-US" dirty="0">
                <a:hlinkClick r:id="rId4"/>
              </a:rPr>
              <a:t>Date</a:t>
            </a:r>
            <a:r>
              <a:rPr lang="en-US" dirty="0"/>
              <a:t>  Search parameter is on a date/time. The date format is the standard XML format, though other formats may be supported.</a:t>
            </a:r>
          </a:p>
          <a:p>
            <a:r>
              <a:rPr lang="en-US" dirty="0">
                <a:hlinkClick r:id="rId4"/>
              </a:rPr>
              <a:t>String</a:t>
            </a:r>
            <a:r>
              <a:rPr lang="en-US" dirty="0"/>
              <a:t>  Search parameter is a simple string, like a name part. Search is case-insensitive and accent-insensitive. May match just the start of a string. String parameters may contain spaces.</a:t>
            </a:r>
          </a:p>
          <a:p>
            <a:r>
              <a:rPr lang="en-US" dirty="0">
                <a:hlinkClick r:id="rId4"/>
              </a:rPr>
              <a:t>Token</a:t>
            </a:r>
            <a:r>
              <a:rPr lang="en-US" dirty="0"/>
              <a:t> Search parameter on a coded element or identifier. May be used to search through the text, displayname, code and code/codesystem (for codes) and label, system and key (for identifier). Its value is either a string or a pair of namespace and value, separated by a "|", depending on the modifier used.</a:t>
            </a:r>
          </a:p>
          <a:p>
            <a:endParaRPr lang="en-US" dirty="0"/>
          </a:p>
          <a:p>
            <a:r>
              <a:rPr lang="en-US" b="1" dirty="0"/>
              <a:t>[parameter]=[code]</a:t>
            </a:r>
            <a:r>
              <a:rPr lang="en-US" dirty="0"/>
              <a:t>: the value of [code] matches a Coding.code or Identifier.value irrespective of the value of the system property</a:t>
            </a:r>
          </a:p>
          <a:p>
            <a:endParaRPr lang="en-US" dirty="0"/>
          </a:p>
          <a:p>
            <a:r>
              <a:rPr lang="en-US" dirty="0">
                <a:hlinkClick r:id="rId4"/>
              </a:rPr>
              <a:t>Reference</a:t>
            </a:r>
            <a:r>
              <a:rPr lang="en-US" dirty="0"/>
              <a:t>  A reference to another resource.</a:t>
            </a:r>
          </a:p>
          <a:p>
            <a:r>
              <a:rPr lang="en-US" dirty="0">
                <a:hlinkClick r:id="rId4"/>
              </a:rPr>
              <a:t>Composite</a:t>
            </a:r>
            <a:r>
              <a:rPr lang="en-US" dirty="0"/>
              <a:t>  A composite search parameter that combines a search on two values together.</a:t>
            </a:r>
          </a:p>
          <a:p>
            <a:r>
              <a:rPr lang="en-US" dirty="0">
                <a:hlinkClick r:id="rId4"/>
              </a:rPr>
              <a:t>Quantity</a:t>
            </a:r>
            <a:r>
              <a:rPr lang="en-US" dirty="0"/>
              <a:t>  A  search parameter that searches on a quantity.</a:t>
            </a:r>
          </a:p>
          <a:p>
            <a:r>
              <a:rPr lang="en-US" dirty="0">
                <a:hlinkClick r:id="rId4"/>
              </a:rPr>
              <a:t>Uri</a:t>
            </a:r>
            <a:r>
              <a:rPr lang="en-US" dirty="0"/>
              <a:t>  A search parameter that searches on a URI (RFC 3986).</a:t>
            </a:r>
          </a:p>
        </p:txBody>
      </p:sp>
      <p:sp>
        <p:nvSpPr>
          <p:cNvPr id="4" name="Slide Number Placeholder 3"/>
          <p:cNvSpPr>
            <a:spLocks noGrp="1"/>
          </p:cNvSpPr>
          <p:nvPr>
            <p:ph type="sldNum" sz="quarter" idx="10"/>
          </p:nvPr>
        </p:nvSpPr>
        <p:spPr/>
        <p:txBody>
          <a:bodyPr/>
          <a:lstStyle/>
          <a:p>
            <a:fld id="{3A1F50BE-48AE-4332-BF46-C112AB8C5E91}" type="slidenum">
              <a:rPr lang="en-CA" smtClean="0"/>
              <a:pPr/>
              <a:t>72</a:t>
            </a:fld>
            <a:endParaRPr lang="en-CA" dirty="0"/>
          </a:p>
        </p:txBody>
      </p:sp>
    </p:spTree>
    <p:extLst>
      <p:ext uri="{BB962C8B-B14F-4D97-AF65-F5344CB8AC3E}">
        <p14:creationId xmlns:p14="http://schemas.microsoft.com/office/powerpoint/2010/main" val="181683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636360"/>
                </a:solidFill>
                <a:cs typeface="Courier New" pitchFamily="49" charset="0"/>
              </a:rPr>
              <a:t>Works at instance and type level – originally there</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74</a:t>
            </a:fld>
            <a:endParaRPr lang="en-CA" dirty="0"/>
          </a:p>
        </p:txBody>
      </p:sp>
    </p:spTree>
    <p:extLst>
      <p:ext uri="{BB962C8B-B14F-4D97-AF65-F5344CB8AC3E}">
        <p14:creationId xmlns:p14="http://schemas.microsoft.com/office/powerpoint/2010/main" val="18043599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 The resource returns back to life!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75</a:t>
            </a:fld>
            <a:endParaRPr lang="en-US" dirty="0"/>
          </a:p>
        </p:txBody>
      </p:sp>
    </p:spTree>
    <p:extLst>
      <p:ext uri="{BB962C8B-B14F-4D97-AF65-F5344CB8AC3E}">
        <p14:creationId xmlns:p14="http://schemas.microsoft.com/office/powerpoint/2010/main" val="11624328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77</a:t>
            </a:fld>
            <a:endParaRPr lang="en-US" dirty="0"/>
          </a:p>
        </p:txBody>
      </p:sp>
    </p:spTree>
    <p:extLst>
      <p:ext uri="{BB962C8B-B14F-4D97-AF65-F5344CB8AC3E}">
        <p14:creationId xmlns:p14="http://schemas.microsoft.com/office/powerpoint/2010/main" val="41419524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Avenir LT 55 Roman" panose="02000503040000020003" pitchFamily="2" charset="0"/>
              </a:rPr>
              <a:t>URLs, parameters, etc. all defined</a:t>
            </a:r>
          </a:p>
          <a:p>
            <a:r>
              <a:rPr lang="en-US" dirty="0">
                <a:latin typeface="Avenir LT 55 Roman" panose="02000503040000020003" pitchFamily="2" charset="0"/>
              </a:rPr>
              <a:t>Choice of what operations to support</a:t>
            </a:r>
          </a:p>
          <a:p>
            <a:r>
              <a:rPr lang="en-US" dirty="0">
                <a:latin typeface="Avenir LT 55 Roman" panose="02000503040000020003" pitchFamily="2" charset="0"/>
              </a:rPr>
              <a:t>Behavior documented in conformance profile – mandatory</a:t>
            </a:r>
          </a:p>
          <a:p>
            <a:endParaRPr lang="en-US" dirty="0">
              <a:latin typeface="Avenir LT 55 Roman" panose="02000503040000020003" pitchFamily="2" charset="0"/>
            </a:endParaRPr>
          </a:p>
          <a:p>
            <a:r>
              <a:rPr lang="en-CA" dirty="0">
                <a:latin typeface="Avenir LT 55 Roman" panose="02000503040000020003" pitchFamily="2" charset="0"/>
              </a:rPr>
              <a:t>Use it to extend URL</a:t>
            </a:r>
          </a:p>
        </p:txBody>
      </p:sp>
      <p:sp>
        <p:nvSpPr>
          <p:cNvPr id="4" name="Slide Number Placeholder 3"/>
          <p:cNvSpPr>
            <a:spLocks noGrp="1"/>
          </p:cNvSpPr>
          <p:nvPr>
            <p:ph type="sldNum" sz="quarter" idx="10"/>
          </p:nvPr>
        </p:nvSpPr>
        <p:spPr/>
        <p:txBody>
          <a:bodyPr/>
          <a:lstStyle/>
          <a:p>
            <a:fld id="{3A1F50BE-48AE-4332-BF46-C112AB8C5E91}" type="slidenum">
              <a:rPr lang="en-CA" smtClean="0"/>
              <a:t>81</a:t>
            </a:fld>
            <a:endParaRPr lang="en-CA" dirty="0"/>
          </a:p>
        </p:txBody>
      </p:sp>
    </p:spTree>
    <p:extLst>
      <p:ext uri="{BB962C8B-B14F-4D97-AF65-F5344CB8AC3E}">
        <p14:creationId xmlns:p14="http://schemas.microsoft.com/office/powerpoint/2010/main" val="5693294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charset="0"/>
              <a:buChar char="•"/>
            </a:pPr>
            <a:r>
              <a:rPr lang="en-US" dirty="0"/>
              <a:t>A</a:t>
            </a:r>
            <a:r>
              <a:rPr lang="en-US" baseline="0" dirty="0"/>
              <a:t> Document, no matter how nested, is flattened to a list of entries, the Document’s header being the first.</a:t>
            </a:r>
          </a:p>
          <a:p>
            <a:pPr marL="171450" indent="-171450">
              <a:buFont typeface="Arial" charset="0"/>
              <a:buChar char="•"/>
            </a:pPr>
            <a:r>
              <a:rPr lang="en-US" baseline="0" dirty="0"/>
              <a:t>The document header (and any other the other resources) refer to each other using normal references to reflect the document’s nesting.</a:t>
            </a:r>
          </a:p>
          <a:p>
            <a:pPr marL="171450" indent="-171450">
              <a:buFont typeface="Arial" charset="0"/>
              <a:buChar char="•"/>
            </a:pPr>
            <a:r>
              <a:rPr lang="en-US" baseline="0" dirty="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83</a:t>
            </a:fld>
            <a:endParaRPr lang="en-US"/>
          </a:p>
        </p:txBody>
      </p:sp>
    </p:spTree>
    <p:extLst>
      <p:ext uri="{BB962C8B-B14F-4D97-AF65-F5344CB8AC3E}">
        <p14:creationId xmlns:p14="http://schemas.microsoft.com/office/powerpoint/2010/main" val="6167906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charset="0"/>
              <a:buChar char="•"/>
            </a:pPr>
            <a:r>
              <a:rPr lang="en-US" dirty="0"/>
              <a:t>A</a:t>
            </a:r>
            <a:r>
              <a:rPr lang="en-US" baseline="0" dirty="0"/>
              <a:t> Document, no matter how nested, is flattened to a list of entries, the Document’s header being the first.</a:t>
            </a:r>
          </a:p>
          <a:p>
            <a:pPr marL="171450" indent="-171450">
              <a:buFont typeface="Arial" charset="0"/>
              <a:buChar char="•"/>
            </a:pPr>
            <a:r>
              <a:rPr lang="en-US" baseline="0" dirty="0"/>
              <a:t>The document header (and any other the other resources) refer to each other using normal references to reflect the document’s nesting.</a:t>
            </a:r>
          </a:p>
          <a:p>
            <a:pPr marL="171450" indent="-171450">
              <a:buFont typeface="Arial" charset="0"/>
              <a:buChar char="•"/>
            </a:pPr>
            <a:r>
              <a:rPr lang="en-US" baseline="0" dirty="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85</a:t>
            </a:fld>
            <a:endParaRPr lang="en-US"/>
          </a:p>
        </p:txBody>
      </p:sp>
    </p:spTree>
    <p:extLst>
      <p:ext uri="{BB962C8B-B14F-4D97-AF65-F5344CB8AC3E}">
        <p14:creationId xmlns:p14="http://schemas.microsoft.com/office/powerpoint/2010/main" val="187310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What is an (restful) API (Application Programming Interface)?  Set of services</a:t>
            </a:r>
            <a:r>
              <a:rPr lang="en-US" baseline="0" dirty="0"/>
              <a:t> between machines ( like browsing the web only instead of a human at one end you have 2 machines communicating) In other words an API packages and ships information between places.  This can mean if you publish your API you can open up you data and functionality to other developers both internally and externally.  For example Amazon API can be used by a third party.  </a:t>
            </a:r>
            <a:endParaRPr lang="en-US" dirty="0"/>
          </a:p>
          <a:p>
            <a:endParaRPr lang="en-US" dirty="0"/>
          </a:p>
          <a:p>
            <a:r>
              <a:rPr lang="en-US" sz="1200" b="0" i="0" kern="1200" dirty="0">
                <a:solidFill>
                  <a:schemeClr val="tx1"/>
                </a:solidFill>
                <a:latin typeface="+mn-lt"/>
                <a:ea typeface="+mn-ea"/>
                <a:cs typeface="+mn-cs"/>
              </a:rPr>
              <a:t>REST (REpresentational State Transfer) is an architectural style  RESTful</a:t>
            </a:r>
            <a:r>
              <a:rPr lang="en-US" sz="1200" b="0" i="0" kern="1200" baseline="0" dirty="0">
                <a:solidFill>
                  <a:schemeClr val="tx1"/>
                </a:solidFill>
                <a:latin typeface="+mn-lt"/>
                <a:ea typeface="+mn-ea"/>
                <a:cs typeface="+mn-cs"/>
              </a:rPr>
              <a:t> is an implementation based upon REST.</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val="5774356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Indicate Document/Message  removed a</a:t>
            </a:r>
            <a:r>
              <a:rPr lang="en-US" sz="2000" baseline="0" dirty="0"/>
              <a:t>s bullet since no longer true.</a:t>
            </a:r>
            <a:endParaRPr lang="en-US" sz="200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87</a:t>
            </a:fld>
            <a:endParaRPr lang="en-CA" dirty="0"/>
          </a:p>
        </p:txBody>
      </p:sp>
    </p:spTree>
    <p:extLst>
      <p:ext uri="{BB962C8B-B14F-4D97-AF65-F5344CB8AC3E}">
        <p14:creationId xmlns:p14="http://schemas.microsoft.com/office/powerpoint/2010/main" val="31425505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my site as a demo http://nprogram.azurewebsites.net/DiagnosticReport/1 vs. /10</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88</a:t>
            </a:fld>
            <a:endParaRPr lang="en-CA" dirty="0"/>
          </a:p>
        </p:txBody>
      </p:sp>
    </p:spTree>
    <p:extLst>
      <p:ext uri="{BB962C8B-B14F-4D97-AF65-F5344CB8AC3E}">
        <p14:creationId xmlns:p14="http://schemas.microsoft.com/office/powerpoint/2010/main" val="15640530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91</a:t>
            </a:fld>
            <a:endParaRPr lang="en-CA" dirty="0"/>
          </a:p>
        </p:txBody>
      </p:sp>
    </p:spTree>
    <p:extLst>
      <p:ext uri="{BB962C8B-B14F-4D97-AF65-F5344CB8AC3E}">
        <p14:creationId xmlns:p14="http://schemas.microsoft.com/office/powerpoint/2010/main" val="20042843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4A7F80-F256-4EC8-A9CC-1A842C6C5143}" type="slidenum">
              <a:rPr lang="en-US" altLang="en-US" smtClean="0"/>
              <a:pPr/>
              <a:t>93</a:t>
            </a:fld>
            <a:endParaRPr lang="en-US" altLang="en-US"/>
          </a:p>
        </p:txBody>
      </p:sp>
    </p:spTree>
    <p:extLst>
      <p:ext uri="{BB962C8B-B14F-4D97-AF65-F5344CB8AC3E}">
        <p14:creationId xmlns:p14="http://schemas.microsoft.com/office/powerpoint/2010/main" val="1172653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i="1" dirty="0"/>
              <a:t>Note: hardly any mandatory elements in the core spec!</a:t>
            </a:r>
          </a:p>
          <a:p>
            <a:endParaRPr lang="en-US" i="1" dirty="0"/>
          </a:p>
          <a:p>
            <a:r>
              <a:rPr lang="en-US" i="1" dirty="0"/>
              <a:t>Tools</a:t>
            </a:r>
            <a:r>
              <a:rPr lang="en-US" i="1" baseline="0" dirty="0"/>
              <a:t> for creating profile being develop  - Forge..</a:t>
            </a:r>
            <a:endParaRPr lang="en-US" i="1" dirty="0"/>
          </a:p>
          <a:p>
            <a:endParaRPr lang="nl-NL"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A1F50BE-48AE-4332-BF46-C112AB8C5E91}" type="slidenum">
              <a:rPr lang="en-CA" smtClean="0"/>
              <a:pPr/>
              <a:t>95</a:t>
            </a:fld>
            <a:endParaRPr lang="en-CA" dirty="0"/>
          </a:p>
        </p:txBody>
      </p:sp>
    </p:spTree>
    <p:extLst>
      <p:ext uri="{BB962C8B-B14F-4D97-AF65-F5344CB8AC3E}">
        <p14:creationId xmlns:p14="http://schemas.microsoft.com/office/powerpoint/2010/main" val="30845688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pPr lvl="0"/>
            <a:r>
              <a:rPr lang="en-US" sz="2400" noProof="0" dirty="0"/>
              <a:t>In FHIR, extensions are “normal”</a:t>
            </a:r>
          </a:p>
          <a:p>
            <a:pPr lvl="1"/>
            <a:r>
              <a:rPr lang="en-US" sz="2000" noProof="0" dirty="0"/>
              <a:t>Consequence of the 80% rule – keep the simple stuff simple</a:t>
            </a:r>
          </a:p>
          <a:p>
            <a:pPr lvl="1"/>
            <a:r>
              <a:rPr lang="en-US" sz="2000" noProof="0" dirty="0"/>
              <a:t>Extensions can exist anywhere</a:t>
            </a:r>
          </a:p>
          <a:p>
            <a:pPr lvl="2"/>
            <a:r>
              <a:rPr lang="en-US" sz="1800" noProof="0" dirty="0"/>
              <a:t>Resource, Element, DataType</a:t>
            </a:r>
          </a:p>
          <a:p>
            <a:pPr lvl="1"/>
            <a:r>
              <a:rPr lang="en-US" sz="2000" noProof="0" dirty="0"/>
              <a:t>Conformant systems can’t</a:t>
            </a:r>
            <a:r>
              <a:rPr lang="en-US" sz="2000" baseline="0" noProof="0" dirty="0"/>
              <a:t> reject instances just because</a:t>
            </a:r>
            <a:r>
              <a:rPr lang="en-US" sz="2000" noProof="0" dirty="0"/>
              <a:t> they contain unrecognized extensions</a:t>
            </a:r>
          </a:p>
          <a:p>
            <a:pPr lvl="1"/>
            <a:r>
              <a:rPr lang="en-US" sz="2000" dirty="0"/>
              <a:t>They could:</a:t>
            </a:r>
          </a:p>
          <a:p>
            <a:pPr lvl="2"/>
            <a:r>
              <a:rPr lang="en-US" sz="1800" noProof="0" dirty="0"/>
              <a:t>Display them</a:t>
            </a:r>
          </a:p>
          <a:p>
            <a:pPr lvl="3"/>
            <a:r>
              <a:rPr lang="en-US" sz="1600" dirty="0"/>
              <a:t>Should be in resource narrative</a:t>
            </a:r>
            <a:endParaRPr lang="en-US" sz="1600" noProof="0" dirty="0"/>
          </a:p>
          <a:p>
            <a:pPr lvl="2"/>
            <a:r>
              <a:rPr lang="en-US" sz="1800" dirty="0"/>
              <a:t>Store as a ‘Blob’</a:t>
            </a:r>
          </a:p>
          <a:p>
            <a:pPr lvl="2"/>
            <a:r>
              <a:rPr lang="en-US" sz="1800" noProof="0" dirty="0"/>
              <a:t>Make a conscious decision to ignore (unless ModifierExtension)</a:t>
            </a:r>
          </a:p>
          <a:p>
            <a:pPr lvl="3"/>
            <a:r>
              <a:rPr lang="en-US" sz="1600" dirty="0"/>
              <a:t>(Could lookup profile)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96</a:t>
            </a:fld>
            <a:endParaRPr lang="en-CA" dirty="0"/>
          </a:p>
        </p:txBody>
      </p:sp>
    </p:spTree>
    <p:extLst>
      <p:ext uri="{BB962C8B-B14F-4D97-AF65-F5344CB8AC3E}">
        <p14:creationId xmlns:p14="http://schemas.microsoft.com/office/powerpoint/2010/main" val="19945542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nl-NL" dirty="0" err="1"/>
              <a:t>Really</a:t>
            </a:r>
            <a:r>
              <a:rPr lang="nl-NL" dirty="0"/>
              <a:t> </a:t>
            </a:r>
            <a:r>
              <a:rPr lang="nl-NL" i="1" dirty="0" err="1"/>
              <a:t>any</a:t>
            </a:r>
            <a:r>
              <a:rPr lang="nl-NL" dirty="0"/>
              <a:t> FHIR element (Resource, Datatype, </a:t>
            </a:r>
            <a:r>
              <a:rPr lang="nl-NL" dirty="0" err="1"/>
              <a:t>Primitive</a:t>
            </a:r>
            <a:r>
              <a:rPr lang="nl-NL" dirty="0"/>
              <a:t>) </a:t>
            </a:r>
            <a:r>
              <a:rPr lang="nl-NL" dirty="0" err="1"/>
              <a:t>can</a:t>
            </a:r>
            <a:r>
              <a:rPr lang="nl-NL" dirty="0"/>
              <a:t> </a:t>
            </a:r>
            <a:r>
              <a:rPr lang="nl-NL" dirty="0" err="1"/>
              <a:t>be</a:t>
            </a:r>
            <a:r>
              <a:rPr lang="nl-NL" dirty="0"/>
              <a:t> </a:t>
            </a:r>
            <a:r>
              <a:rPr lang="nl-NL" dirty="0" err="1"/>
              <a:t>extended</a:t>
            </a:r>
            <a:r>
              <a:rPr lang="nl-NL" dirty="0"/>
              <a:t>. Just nest </a:t>
            </a:r>
            <a:r>
              <a:rPr lang="nl-NL" dirty="0" err="1"/>
              <a:t>an</a:t>
            </a:r>
            <a:r>
              <a:rPr lang="nl-NL" dirty="0"/>
              <a:t> &lt;extension&gt; element </a:t>
            </a:r>
            <a:r>
              <a:rPr lang="nl-NL" dirty="0" err="1"/>
              <a:t>under</a:t>
            </a:r>
            <a:r>
              <a:rPr lang="nl-NL" dirty="0"/>
              <a:t> the </a:t>
            </a:r>
            <a:r>
              <a:rPr lang="nl-NL" dirty="0" err="1"/>
              <a:t>thing</a:t>
            </a:r>
            <a:r>
              <a:rPr lang="nl-NL" dirty="0"/>
              <a:t> </a:t>
            </a:r>
            <a:r>
              <a:rPr lang="nl-NL" dirty="0" err="1"/>
              <a:t>you</a:t>
            </a:r>
            <a:r>
              <a:rPr lang="nl-NL" dirty="0"/>
              <a:t> want </a:t>
            </a:r>
            <a:r>
              <a:rPr lang="nl-NL" dirty="0" err="1"/>
              <a:t>to</a:t>
            </a:r>
            <a:r>
              <a:rPr lang="nl-NL" dirty="0"/>
              <a:t> </a:t>
            </a:r>
            <a:r>
              <a:rPr lang="nl-NL" dirty="0" err="1"/>
              <a:t>extend</a:t>
            </a:r>
            <a:endParaRPr lang="nl-NL" dirty="0"/>
          </a:p>
          <a:p>
            <a:pPr marL="171428" indent="-171428" defTabSz="914281">
              <a:buFont typeface="Arial" charset="0"/>
              <a:buChar char="•"/>
              <a:defRPr/>
            </a:pPr>
            <a:r>
              <a:rPr lang="en-US" dirty="0"/>
              <a:t>You should be able to go to the formal definition endpoint and get the definition of the extension.</a:t>
            </a:r>
          </a:p>
          <a:p>
            <a:pPr marL="171428" indent="-171428" defTabSz="914281">
              <a:buFont typeface="Arial" charset="0"/>
              <a:buChar char="•"/>
              <a:defRPr/>
            </a:pPr>
            <a:r>
              <a:rPr lang="en-US" dirty="0"/>
              <a:t>Note: birth order is already provided for</a:t>
            </a:r>
            <a:r>
              <a:rPr lang="en-US" baseline="0" dirty="0"/>
              <a:t> in FHIR through the multipleBirthInteger</a:t>
            </a:r>
            <a:endParaRPr lang="nl-NL" dirty="0"/>
          </a:p>
          <a:p>
            <a:pPr marL="171428" indent="-171428" defTabSz="914281">
              <a:buFont typeface="Arial" charset="0"/>
              <a:buChar char="•"/>
              <a:defRPr/>
            </a:pPr>
            <a:endParaRPr lang="nl-NL" dirty="0"/>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97</a:t>
            </a:fld>
            <a:endParaRPr lang="en-US" dirty="0"/>
          </a:p>
        </p:txBody>
      </p:sp>
    </p:spTree>
    <p:extLst>
      <p:ext uri="{BB962C8B-B14F-4D97-AF65-F5344CB8AC3E}">
        <p14:creationId xmlns:p14="http://schemas.microsoft.com/office/powerpoint/2010/main" val="11706918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US required race and ethnicity</a:t>
            </a:r>
            <a:r>
              <a:rPr lang="en-US" baseline="0" dirty="0"/>
              <a:t> for patient.  (note this is logical view of DAF Patient profile) </a:t>
            </a:r>
          </a:p>
          <a:p>
            <a:r>
              <a:rPr lang="en-US" baseline="0" dirty="0"/>
              <a:t>Other extensions as well</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98</a:t>
            </a:fld>
            <a:endParaRPr lang="en-CA" dirty="0"/>
          </a:p>
        </p:txBody>
      </p:sp>
    </p:spTree>
    <p:extLst>
      <p:ext uri="{BB962C8B-B14F-4D97-AF65-F5344CB8AC3E}">
        <p14:creationId xmlns:p14="http://schemas.microsoft.com/office/powerpoint/2010/main" val="30809880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99</a:t>
            </a:fld>
            <a:endParaRPr lang="en-CA" dirty="0"/>
          </a:p>
        </p:txBody>
      </p:sp>
    </p:spTree>
    <p:extLst>
      <p:ext uri="{BB962C8B-B14F-4D97-AF65-F5344CB8AC3E}">
        <p14:creationId xmlns:p14="http://schemas.microsoft.com/office/powerpoint/2010/main" val="5889831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Many interface engine vendors working</a:t>
            </a:r>
            <a:r>
              <a:rPr lang="en-CA" baseline="0" dirty="0"/>
              <a:t> on FHIR support</a:t>
            </a:r>
          </a:p>
          <a:p>
            <a:r>
              <a:rPr lang="en-CA" baseline="0" dirty="0"/>
              <a:t>May make sense for internals of some v2 systems</a:t>
            </a:r>
          </a:p>
          <a:p>
            <a:r>
              <a:rPr lang="en-CA" baseline="0" dirty="0"/>
              <a:t>Add-on interface for mobile, personal health record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100</a:t>
            </a:fld>
            <a:endParaRPr lang="en-CA" dirty="0"/>
          </a:p>
        </p:txBody>
      </p:sp>
    </p:spTree>
    <p:extLst>
      <p:ext uri="{BB962C8B-B14F-4D97-AF65-F5344CB8AC3E}">
        <p14:creationId xmlns:p14="http://schemas.microsoft.com/office/powerpoint/2010/main" val="1711382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Goal of STU3</a:t>
            </a:r>
            <a:r>
              <a:rPr lang="en-US" baseline="0" dirty="0"/>
              <a:t> in late 2016/early2017</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val="1711093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learning curve</a:t>
            </a:r>
          </a:p>
          <a:p>
            <a:r>
              <a:rPr lang="en-US" dirty="0"/>
              <a:t>Unlikely to see significant new v3 initiatives</a:t>
            </a:r>
            <a:r>
              <a:rPr lang="en-US" baseline="0" dirty="0"/>
              <a:t> in areas that aren’t already committed to it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101</a:t>
            </a:fld>
            <a:endParaRPr lang="en-CA" dirty="0"/>
          </a:p>
        </p:txBody>
      </p:sp>
    </p:spTree>
    <p:extLst>
      <p:ext uri="{BB962C8B-B14F-4D97-AF65-F5344CB8AC3E}">
        <p14:creationId xmlns:p14="http://schemas.microsoft.com/office/powerpoint/2010/main" val="8177120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Significant work on CCDA &lt;-&gt; FHIR</a:t>
            </a:r>
          </a:p>
          <a:p>
            <a:r>
              <a:rPr lang="en-CA" dirty="0"/>
              <a:t>Can use both FHIR and CCDA documents with XDS</a:t>
            </a:r>
            <a:r>
              <a:rPr lang="en-CA" baseline="0" dirty="0"/>
              <a:t> and with MHD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102</a:t>
            </a:fld>
            <a:endParaRPr lang="en-CA" dirty="0"/>
          </a:p>
        </p:txBody>
      </p:sp>
    </p:spTree>
    <p:extLst>
      <p:ext uri="{BB962C8B-B14F-4D97-AF65-F5344CB8AC3E}">
        <p14:creationId xmlns:p14="http://schemas.microsoft.com/office/powerpoint/2010/main" val="27998876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allows defining simple services via the “OperationDefinition” mechanism as well as custom services.</a:t>
            </a:r>
          </a:p>
          <a:p>
            <a:r>
              <a:rPr lang="en-US" dirty="0"/>
              <a:t>E.g.</a:t>
            </a:r>
            <a:r>
              <a:rPr lang="en-US" baseline="0" dirty="0"/>
              <a:t> Value set expansion, code translations – full terminology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103</a:t>
            </a:fld>
            <a:endParaRPr lang="en-CA" dirty="0"/>
          </a:p>
        </p:txBody>
      </p:sp>
    </p:spTree>
    <p:extLst>
      <p:ext uri="{BB962C8B-B14F-4D97-AF65-F5344CB8AC3E}">
        <p14:creationId xmlns:p14="http://schemas.microsoft.com/office/powerpoint/2010/main" val="14067408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a:t>Few will throw away their investment in older standards to use FHIR until</a:t>
            </a:r>
          </a:p>
          <a:p>
            <a:pPr marL="971550" lvl="1" indent="-514350">
              <a:buFont typeface="+mj-lt"/>
              <a:buAutoNum type="arabicPeriod"/>
            </a:pPr>
            <a:r>
              <a:rPr lang="en-US" sz="2400" dirty="0"/>
              <a:t>The specification has a good track record</a:t>
            </a:r>
          </a:p>
          <a:p>
            <a:pPr marL="971550" lvl="1" indent="-514350">
              <a:buFont typeface="+mj-lt"/>
              <a:buAutoNum type="arabicPeriod"/>
            </a:pPr>
            <a:r>
              <a:rPr lang="en-US" sz="2400" b="0" dirty="0"/>
              <a:t>It’s clear the new thing provides significant benefits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105</a:t>
            </a:fld>
            <a:endParaRPr lang="en-CA" dirty="0"/>
          </a:p>
        </p:txBody>
      </p:sp>
    </p:spTree>
    <p:extLst>
      <p:ext uri="{BB962C8B-B14F-4D97-AF65-F5344CB8AC3E}">
        <p14:creationId xmlns:p14="http://schemas.microsoft.com/office/powerpoint/2010/main" val="8579643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106</a:t>
            </a:fld>
            <a:endParaRPr lang="en-CA" dirty="0"/>
          </a:p>
        </p:txBody>
      </p:sp>
    </p:spTree>
    <p:extLst>
      <p:ext uri="{BB962C8B-B14F-4D97-AF65-F5344CB8AC3E}">
        <p14:creationId xmlns:p14="http://schemas.microsoft.com/office/powerpoint/2010/main" val="2744578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FHIRpath</a:t>
            </a:r>
            <a:r>
              <a:rPr lang="en-US" baseline="0" dirty="0"/>
              <a:t> -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107</a:t>
            </a:fld>
            <a:endParaRPr lang="en-CA" dirty="0"/>
          </a:p>
        </p:txBody>
      </p:sp>
    </p:spTree>
    <p:extLst>
      <p:ext uri="{BB962C8B-B14F-4D97-AF65-F5344CB8AC3E}">
        <p14:creationId xmlns:p14="http://schemas.microsoft.com/office/powerpoint/2010/main" val="12783381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110</a:t>
            </a:fld>
            <a:endParaRPr lang="en-CA" dirty="0"/>
          </a:p>
        </p:txBody>
      </p:sp>
    </p:spTree>
    <p:extLst>
      <p:ext uri="{BB962C8B-B14F-4D97-AF65-F5344CB8AC3E}">
        <p14:creationId xmlns:p14="http://schemas.microsoft.com/office/powerpoint/2010/main" val="4128244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FHIR Notepad++ Plugin:</a:t>
            </a:r>
            <a:r>
              <a:rPr lang="en-US" baseline="0" dirty="0"/>
              <a:t> </a:t>
            </a:r>
            <a:r>
              <a:rPr lang="en-US" dirty="0"/>
              <a:t>http://www.healthintersections.com.au/FhirServer/fhirnpp.htm</a:t>
            </a:r>
          </a:p>
          <a:p>
            <a:endParaRPr lang="en-US" dirty="0"/>
          </a:p>
          <a:p>
            <a:r>
              <a:rPr lang="en-US" dirty="0"/>
              <a:t>ClinFHIR : http://clinfhir.com/</a:t>
            </a:r>
          </a:p>
          <a:p>
            <a:endParaRPr lang="en-US" dirty="0"/>
          </a:p>
          <a:p>
            <a:r>
              <a:rPr lang="en-US" dirty="0"/>
              <a:t>Demo here</a:t>
            </a:r>
            <a:r>
              <a:rPr lang="en-US" baseline="0" dirty="0"/>
              <a:t>  </a:t>
            </a:r>
            <a:r>
              <a:rPr lang="en-US" dirty="0"/>
              <a:t>We are</a:t>
            </a:r>
            <a:r>
              <a:rPr lang="en-US" baseline="0" dirty="0"/>
              <a:t> going to use this today. Maybe also with Notepad plugin as well.</a:t>
            </a:r>
            <a:endParaRPr lang="en-US" dirty="0"/>
          </a:p>
          <a:p>
            <a:endParaRPr lang="en-US" dirty="0"/>
          </a:p>
          <a:p>
            <a:endParaRPr lang="en-US" dirty="0"/>
          </a:p>
        </p:txBody>
      </p:sp>
    </p:spTree>
    <p:extLst>
      <p:ext uri="{BB962C8B-B14F-4D97-AF65-F5344CB8AC3E}">
        <p14:creationId xmlns:p14="http://schemas.microsoft.com/office/powerpoint/2010/main" val="10072590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FHIR Notepad++ Plugin:</a:t>
            </a:r>
            <a:r>
              <a:rPr lang="en-US" baseline="0" dirty="0"/>
              <a:t> </a:t>
            </a:r>
            <a:r>
              <a:rPr lang="en-US" dirty="0"/>
              <a:t>http://www.healthintersections.com.au/FhirServer/fhirnpp.htm</a:t>
            </a:r>
          </a:p>
          <a:p>
            <a:endParaRPr lang="en-US" dirty="0"/>
          </a:p>
          <a:p>
            <a:r>
              <a:rPr lang="en-US" dirty="0"/>
              <a:t>ClinFHIR : http://clinfhir.com/</a:t>
            </a:r>
          </a:p>
          <a:p>
            <a:endParaRPr lang="en-US" dirty="0"/>
          </a:p>
          <a:p>
            <a:r>
              <a:rPr lang="en-US" dirty="0"/>
              <a:t>Demo here</a:t>
            </a:r>
            <a:r>
              <a:rPr lang="en-US" baseline="0" dirty="0"/>
              <a:t>  </a:t>
            </a:r>
            <a:r>
              <a:rPr lang="en-US" dirty="0"/>
              <a:t>We are</a:t>
            </a:r>
            <a:r>
              <a:rPr lang="en-US" baseline="0" dirty="0"/>
              <a:t> going to use this today. Maybe also with Notepad plugin as well.</a:t>
            </a:r>
            <a:endParaRPr lang="en-US" dirty="0"/>
          </a:p>
          <a:p>
            <a:endParaRPr lang="en-US" dirty="0"/>
          </a:p>
          <a:p>
            <a:endParaRPr lang="en-US" dirty="0"/>
          </a:p>
        </p:txBody>
      </p:sp>
    </p:spTree>
    <p:extLst>
      <p:ext uri="{BB962C8B-B14F-4D97-AF65-F5344CB8AC3E}">
        <p14:creationId xmlns:p14="http://schemas.microsoft.com/office/powerpoint/2010/main" val="129665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sz="2800" dirty="0"/>
              <a:t>Zulip - &gt;500 participants</a:t>
            </a:r>
            <a:r>
              <a:rPr lang="en-AU" sz="2800" baseline="0" dirty="0"/>
              <a:t> – many streams </a:t>
            </a:r>
            <a:endParaRPr lang="en-AU" sz="2800" dirty="0"/>
          </a:p>
          <a:p>
            <a:r>
              <a:rPr lang="en-AU" sz="2800" dirty="0"/>
              <a:t>Stack Overflow – ask implementation questions</a:t>
            </a:r>
          </a:p>
          <a:p>
            <a:pPr lvl="1"/>
            <a:r>
              <a:rPr lang="en-AU" sz="2400" dirty="0"/>
              <a:t>Link from front page</a:t>
            </a:r>
          </a:p>
          <a:p>
            <a:pPr lvl="1"/>
            <a:r>
              <a:rPr lang="en-AU" sz="2400" dirty="0"/>
              <a:t>Search for answers first</a:t>
            </a:r>
          </a:p>
          <a:p>
            <a:pPr lvl="1"/>
            <a:r>
              <a:rPr lang="en-AU" sz="2400" dirty="0"/>
              <a:t>Don’t ask for changes to the spec (get deleted!)</a:t>
            </a:r>
          </a:p>
          <a:p>
            <a:r>
              <a:rPr lang="en-AU" sz="2800" dirty="0"/>
              <a:t>gForge Tracker – ask for changes to the spec </a:t>
            </a:r>
          </a:p>
          <a:p>
            <a:pPr lvl="1"/>
            <a:r>
              <a:rPr lang="en-AU" sz="2400" dirty="0"/>
              <a:t>Link from bottom of every page</a:t>
            </a:r>
          </a:p>
          <a:p>
            <a:pPr lvl="1"/>
            <a:r>
              <a:rPr lang="en-AU" sz="2400" dirty="0"/>
              <a:t>But have discussion somewhere first</a:t>
            </a:r>
          </a:p>
          <a:p>
            <a:r>
              <a:rPr lang="en-AU" sz="2800" dirty="0"/>
              <a:t>FHIR Email list, Connectathons, Tutorials</a:t>
            </a:r>
          </a:p>
          <a:p>
            <a:endParaRPr lang="en-AU" sz="2800" dirty="0"/>
          </a:p>
          <a:p>
            <a:r>
              <a:rPr lang="en-AU" sz="2800" dirty="0"/>
              <a:t>See Wiki</a:t>
            </a:r>
            <a:r>
              <a:rPr lang="en-AU" sz="2800" baseline="0" dirty="0"/>
              <a:t> for details</a:t>
            </a:r>
            <a:endParaRPr lang="en-AU" sz="28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114</a:t>
            </a:fld>
            <a:endParaRPr lang="en-CA" dirty="0"/>
          </a:p>
        </p:txBody>
      </p:sp>
    </p:spTree>
    <p:extLst>
      <p:ext uri="{BB962C8B-B14F-4D97-AF65-F5344CB8AC3E}">
        <p14:creationId xmlns:p14="http://schemas.microsoft.com/office/powerpoint/2010/main" val="273525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Note that dates are subject</a:t>
            </a:r>
            <a:r>
              <a:rPr lang="en-CA" baseline="0" dirty="0"/>
              <a:t> to change based on resources and the standards process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val="14029685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12:15</a:t>
            </a:r>
          </a:p>
          <a:p>
            <a:r>
              <a:rPr lang="en-US" dirty="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119</a:t>
            </a:fld>
            <a:endParaRPr lang="en-CA" dirty="0"/>
          </a:p>
        </p:txBody>
      </p:sp>
    </p:spTree>
    <p:extLst>
      <p:ext uri="{BB962C8B-B14F-4D97-AF65-F5344CB8AC3E}">
        <p14:creationId xmlns:p14="http://schemas.microsoft.com/office/powerpoint/2010/main" val="24501848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120</a:t>
            </a:fld>
            <a:endParaRPr lang="en-CA" dirty="0"/>
          </a:p>
        </p:txBody>
      </p:sp>
    </p:spTree>
    <p:extLst>
      <p:ext uri="{BB962C8B-B14F-4D97-AF65-F5344CB8AC3E}">
        <p14:creationId xmlns:p14="http://schemas.microsoft.com/office/powerpoint/2010/main" val="34778527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FHIR = set of data models, syntax for exchange, standard interface for exchange, implementation guidelines and mechanism of specializationdata model plus and API and conformance and extension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121</a:t>
            </a:fld>
            <a:endParaRPr lang="en-CA" dirty="0"/>
          </a:p>
        </p:txBody>
      </p:sp>
    </p:spTree>
    <p:extLst>
      <p:ext uri="{BB962C8B-B14F-4D97-AF65-F5344CB8AC3E}">
        <p14:creationId xmlns:p14="http://schemas.microsoft.com/office/powerpoint/2010/main" val="23812464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30708449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14609326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124</a:t>
            </a:fld>
            <a:endParaRPr lang="en-CA" dirty="0"/>
          </a:p>
        </p:txBody>
      </p:sp>
    </p:spTree>
    <p:extLst>
      <p:ext uri="{BB962C8B-B14F-4D97-AF65-F5344CB8AC3E}">
        <p14:creationId xmlns:p14="http://schemas.microsoft.com/office/powerpoint/2010/main" val="5447517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125</a:t>
            </a:fld>
            <a:endParaRPr lang="en-CA" dirty="0"/>
          </a:p>
        </p:txBody>
      </p:sp>
    </p:spTree>
    <p:extLst>
      <p:ext uri="{BB962C8B-B14F-4D97-AF65-F5344CB8AC3E}">
        <p14:creationId xmlns:p14="http://schemas.microsoft.com/office/powerpoint/2010/main" val="17916888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pPr lvl="1"/>
            <a:r>
              <a:rPr lang="en-AU" sz="2300" dirty="0"/>
              <a:t>Additional resources will continue to be introduced in future STU cycles as implementers identify needs</a:t>
            </a:r>
          </a:p>
          <a:p>
            <a:pPr lvl="1"/>
            <a:r>
              <a:rPr lang="en-AU" sz="2300" dirty="0"/>
              <a:t>Continue to seek testing &amp; real world implementation experience</a:t>
            </a:r>
          </a:p>
          <a:p>
            <a:pPr lvl="1"/>
            <a:endParaRPr lang="en-AU" sz="2300" dirty="0"/>
          </a:p>
          <a:p>
            <a:pPr lvl="1"/>
            <a:r>
              <a:rPr lang="en-AU" sz="2300" dirty="0"/>
              <a:t>1)Where are we?   </a:t>
            </a:r>
          </a:p>
          <a:p>
            <a:pPr lvl="1"/>
            <a:r>
              <a:rPr lang="en-AU" sz="2300" dirty="0"/>
              <a:t> a) What parts are leading the pack in the implementation space</a:t>
            </a:r>
          </a:p>
          <a:p>
            <a:pPr lvl="1"/>
            <a:r>
              <a:rPr lang="en-AU" sz="2300" dirty="0"/>
              <a:t>    b) Whose is doing what. </a:t>
            </a:r>
          </a:p>
          <a:p>
            <a:pPr lvl="1"/>
            <a:r>
              <a:rPr lang="en-AU" sz="2300" dirty="0"/>
              <a:t>   c) FMM level is sort of an indicator</a:t>
            </a:r>
          </a:p>
          <a:p>
            <a:pPr lvl="1"/>
            <a:r>
              <a:rPr lang="en-AU" sz="2300" dirty="0"/>
              <a:t>  2)Where will we be in a year?  STU3</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127</a:t>
            </a:fld>
            <a:endParaRPr lang="en-CA" dirty="0"/>
          </a:p>
        </p:txBody>
      </p:sp>
    </p:spTree>
    <p:extLst>
      <p:ext uri="{BB962C8B-B14F-4D97-AF65-F5344CB8AC3E}">
        <p14:creationId xmlns:p14="http://schemas.microsoft.com/office/powerpoint/2010/main" val="27309253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Engage</a:t>
            </a:r>
            <a:r>
              <a:rPr lang="en-US" baseline="0" dirty="0"/>
              <a:t> with the community.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128</a:t>
            </a:fld>
            <a:endParaRPr lang="en-CA" dirty="0"/>
          </a:p>
        </p:txBody>
      </p:sp>
    </p:spTree>
    <p:extLst>
      <p:ext uri="{BB962C8B-B14F-4D97-AF65-F5344CB8AC3E}">
        <p14:creationId xmlns:p14="http://schemas.microsoft.com/office/powerpoint/2010/main" val="11781684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129</a:t>
            </a:fld>
            <a:endParaRPr lang="en-CA" dirty="0"/>
          </a:p>
        </p:txBody>
      </p:sp>
    </p:spTree>
    <p:extLst>
      <p:ext uri="{BB962C8B-B14F-4D97-AF65-F5344CB8AC3E}">
        <p14:creationId xmlns:p14="http://schemas.microsoft.com/office/powerpoint/2010/main" val="1734395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746987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DCDE7049-8656-4A52-909A-CA015733F8B7}"/>
              </a:ext>
            </a:extLst>
          </p:cNvPr>
          <p:cNvSpPr/>
          <p:nvPr/>
        </p:nvSpPr>
        <p:spPr>
          <a:xfrm>
            <a:off x="457200" y="0"/>
            <a:ext cx="5703888" cy="51435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6" name="Picture 7">
            <a:extLst>
              <a:ext uri="{FF2B5EF4-FFF2-40B4-BE49-F238E27FC236}">
                <a16:creationId xmlns="" xmlns:a16="http://schemas.microsoft.com/office/drawing/2014/main" id="{C8AE2DB7-DAEF-4F3E-85D5-E352F4BCA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7037" y="1440857"/>
            <a:ext cx="17319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 xmlns:a16="http://schemas.microsoft.com/office/drawing/2014/main" id="{949C8297-3E7F-4E22-8269-869CEA5AABB8}"/>
              </a:ext>
            </a:extLst>
          </p:cNvPr>
          <p:cNvCxnSpPr/>
          <p:nvPr/>
        </p:nvCxnSpPr>
        <p:spPr>
          <a:xfrm>
            <a:off x="833438" y="874713"/>
            <a:ext cx="0" cy="2125662"/>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180870" y="895551"/>
            <a:ext cx="4738447" cy="1151670"/>
          </a:xfrm>
        </p:spPr>
        <p:txBody>
          <a:bodyPr anchor="b">
            <a:noAutofit/>
          </a:bodyPr>
          <a:lstStyle>
            <a:lvl1pPr algn="l">
              <a:defRPr sz="3000" b="1" i="0" spc="120">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1180870" y="2287197"/>
            <a:ext cx="4668695" cy="877213"/>
          </a:xfrm>
        </p:spPr>
        <p:txBody>
          <a:bodyPr>
            <a:noAutofit/>
          </a:bodyPr>
          <a:lstStyle>
            <a:lvl1pPr marL="0" indent="0" algn="l">
              <a:buNone/>
              <a:defRPr sz="2400">
                <a:solidFill>
                  <a:srgbClr val="EC22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20" name="Text Placeholder 19"/>
          <p:cNvSpPr>
            <a:spLocks noGrp="1"/>
          </p:cNvSpPr>
          <p:nvPr>
            <p:ph type="body" sz="quarter" idx="10"/>
          </p:nvPr>
        </p:nvSpPr>
        <p:spPr>
          <a:xfrm>
            <a:off x="1181100" y="3721208"/>
            <a:ext cx="4026440" cy="412750"/>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2000"/>
            </a:lvl1pPr>
          </a:lstStyle>
          <a:p>
            <a:pPr lvl="0"/>
            <a:r>
              <a:rPr lang="en-US" noProof="0" dirty="0"/>
              <a:t>Click to edit Master text styles</a:t>
            </a:r>
          </a:p>
        </p:txBody>
      </p:sp>
      <p:sp>
        <p:nvSpPr>
          <p:cNvPr id="8" name="Footer Placeholder 4">
            <a:extLst>
              <a:ext uri="{FF2B5EF4-FFF2-40B4-BE49-F238E27FC236}">
                <a16:creationId xmlns="" xmlns:a16="http://schemas.microsoft.com/office/drawing/2014/main" id="{8E2087E9-637C-4C09-8985-3BAE95EB3A0C}"/>
              </a:ext>
            </a:extLst>
          </p:cNvPr>
          <p:cNvSpPr>
            <a:spLocks noGrp="1"/>
          </p:cNvSpPr>
          <p:nvPr>
            <p:ph type="ftr" sz="quarter" idx="11"/>
          </p:nvPr>
        </p:nvSpPr>
        <p:spPr>
          <a:xfrm>
            <a:off x="1071563" y="4827588"/>
            <a:ext cx="4729162" cy="157162"/>
          </a:xfrm>
        </p:spPr>
        <p:txBody>
          <a:bodyPr>
            <a:noAutofit/>
          </a:bodyPr>
          <a:lstStyle>
            <a:lvl1pPr>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sp>
        <p:nvSpPr>
          <p:cNvPr id="9" name="Date Placeholder 3">
            <a:extLst>
              <a:ext uri="{FF2B5EF4-FFF2-40B4-BE49-F238E27FC236}">
                <a16:creationId xmlns="" xmlns:a16="http://schemas.microsoft.com/office/drawing/2014/main" id="{AEAF7E73-D995-4378-86E2-E0B1F5C1F622}"/>
              </a:ext>
            </a:extLst>
          </p:cNvPr>
          <p:cNvSpPr>
            <a:spLocks noGrp="1"/>
          </p:cNvSpPr>
          <p:nvPr>
            <p:ph type="dt" sz="half" idx="12"/>
          </p:nvPr>
        </p:nvSpPr>
        <p:spPr>
          <a:xfrm>
            <a:off x="1181100" y="4252913"/>
            <a:ext cx="1304925" cy="207962"/>
          </a:xfrm>
        </p:spPr>
        <p:txBody>
          <a:bodyPr lIns="0" tIns="0" rIns="0" bIns="0" anchor="b">
            <a:noAutofit/>
          </a:bodyPr>
          <a:lstStyle>
            <a:lvl1pPr>
              <a:defRPr sz="1800"/>
            </a:lvl1pPr>
          </a:lstStyle>
          <a:p>
            <a:endParaRPr lang="en-US" altLang="en-US" dirty="0"/>
          </a:p>
        </p:txBody>
      </p:sp>
      <p:grpSp>
        <p:nvGrpSpPr>
          <p:cNvPr id="13" name="Group 12">
            <a:extLst>
              <a:ext uri="{FF2B5EF4-FFF2-40B4-BE49-F238E27FC236}">
                <a16:creationId xmlns="" xmlns:a16="http://schemas.microsoft.com/office/drawing/2014/main" id="{8A99FD18-1303-4E12-ABA1-B30CBBB3B10A}"/>
              </a:ext>
            </a:extLst>
          </p:cNvPr>
          <p:cNvGrpSpPr/>
          <p:nvPr userDrawn="1"/>
        </p:nvGrpSpPr>
        <p:grpSpPr>
          <a:xfrm>
            <a:off x="6645645" y="3000375"/>
            <a:ext cx="2056517" cy="1252151"/>
            <a:chOff x="6630283" y="795070"/>
            <a:chExt cx="2056517" cy="1252151"/>
          </a:xfrm>
        </p:grpSpPr>
        <p:pic>
          <p:nvPicPr>
            <p:cNvPr id="10" name="Picture 9">
              <a:extLst>
                <a:ext uri="{FF2B5EF4-FFF2-40B4-BE49-F238E27FC236}">
                  <a16:creationId xmlns="" xmlns:a16="http://schemas.microsoft.com/office/drawing/2014/main" id="{62F04412-3440-441C-8799-7AB8A90AFB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 name="TextBox 3">
              <a:extLst>
                <a:ext uri="{FF2B5EF4-FFF2-40B4-BE49-F238E27FC236}">
                  <a16:creationId xmlns="" xmlns:a16="http://schemas.microsoft.com/office/drawing/2014/main" id="{199A414C-D2EB-4759-97E6-ED87C3525D36}"/>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2" name="TextBox 11">
              <a:extLst>
                <a:ext uri="{FF2B5EF4-FFF2-40B4-BE49-F238E27FC236}">
                  <a16:creationId xmlns="" xmlns:a16="http://schemas.microsoft.com/office/drawing/2014/main" id="{DB29983A-86AA-4395-862B-35F54B597C08}"/>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pic>
        <p:nvPicPr>
          <p:cNvPr id="15" name="Picture 14" descr="Creative Commons Licence">
            <a:extLst>
              <a:ext uri="{FF2B5EF4-FFF2-40B4-BE49-F238E27FC236}">
                <a16:creationId xmlns="" xmlns:a16="http://schemas.microsoft.com/office/drawing/2014/main" id="{B400A948-C3CD-4AB8-A0B0-5E7E9538E39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087932" y="4679950"/>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845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8" name="Straight Connector 7">
            <a:extLst>
              <a:ext uri="{FF2B5EF4-FFF2-40B4-BE49-F238E27FC236}">
                <a16:creationId xmlns="" xmlns:a16="http://schemas.microsoft.com/office/drawing/2014/main" id="{E466D48E-528D-484A-A925-566493FD62D7}"/>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246479" cy="779921"/>
          </a:xfrm>
        </p:spPr>
        <p:txBody>
          <a:bodyPr>
            <a:noAutofit/>
          </a:bodyPr>
          <a:lstStyle>
            <a:lvl1pPr algn="l">
              <a:defRPr sz="20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dirty="0"/>
              <a:t>Click to edit Master text styles</a:t>
            </a:r>
          </a:p>
        </p:txBody>
      </p:sp>
      <p:sp>
        <p:nvSpPr>
          <p:cNvPr id="10" name="Text Placeholder 9"/>
          <p:cNvSpPr>
            <a:spLocks noGrp="1"/>
          </p:cNvSpPr>
          <p:nvPr>
            <p:ph type="body" sz="quarter" idx="16"/>
          </p:nvPr>
        </p:nvSpPr>
        <p:spPr>
          <a:xfrm>
            <a:off x="613648" y="1378635"/>
            <a:ext cx="3879312" cy="2667682"/>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9"/>
          <p:cNvSpPr>
            <a:spLocks noGrp="1"/>
          </p:cNvSpPr>
          <p:nvPr>
            <p:ph type="body" sz="quarter" idx="17"/>
          </p:nvPr>
        </p:nvSpPr>
        <p:spPr>
          <a:xfrm>
            <a:off x="4813123" y="1378635"/>
            <a:ext cx="3878748" cy="2667681"/>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3" name="Picture 7">
            <a:extLst>
              <a:ext uri="{FF2B5EF4-FFF2-40B4-BE49-F238E27FC236}">
                <a16:creationId xmlns="" xmlns:a16="http://schemas.microsoft.com/office/drawing/2014/main" id="{6706B998-D951-4F97-BE9F-3BD5E56247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 xmlns:a16="http://schemas.microsoft.com/office/drawing/2014/main" id="{B75F1D15-790E-4D43-B620-7A5D6CBCA9E0}"/>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 xmlns:a16="http://schemas.microsoft.com/office/drawing/2014/main" id="{1B1954A0-3B1F-45BD-8FA9-A14758770218}"/>
              </a:ext>
            </a:extLst>
          </p:cNvPr>
          <p:cNvSpPr>
            <a:spLocks noGrp="1"/>
          </p:cNvSpPr>
          <p:nvPr>
            <p:ph type="ftr" sz="quarter" idx="10"/>
          </p:nvPr>
        </p:nvSpPr>
        <p:spPr>
          <a:xfrm>
            <a:off x="1200150" y="4792663"/>
            <a:ext cx="4530725" cy="158750"/>
          </a:xfrm>
        </p:spPr>
        <p:txBody>
          <a:bodyPr>
            <a:noAutofit/>
          </a:bodyPr>
          <a:lstStyle>
            <a:lvl1pPr>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grpSp>
        <p:nvGrpSpPr>
          <p:cNvPr id="29" name="Group 28">
            <a:extLst>
              <a:ext uri="{FF2B5EF4-FFF2-40B4-BE49-F238E27FC236}">
                <a16:creationId xmlns="" xmlns:a16="http://schemas.microsoft.com/office/drawing/2014/main" id="{85BCC205-8E7B-4AA3-95ED-09EC96073ECB}"/>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 xmlns:a16="http://schemas.microsoft.com/office/drawing/2014/main" id="{DCF979AB-4E21-41A9-8B50-C00610DA717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 xmlns:a16="http://schemas.microsoft.com/office/drawing/2014/main" id="{B1140687-0519-41DE-8FC8-8A628288D98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32" name="TextBox 31">
              <a:extLst>
                <a:ext uri="{FF2B5EF4-FFF2-40B4-BE49-F238E27FC236}">
                  <a16:creationId xmlns="" xmlns:a16="http://schemas.microsoft.com/office/drawing/2014/main" id="{1C5EFE6E-97AF-425C-859B-E543AB8780C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6" name="Straight Connector 15">
            <a:extLst>
              <a:ext uri="{FF2B5EF4-FFF2-40B4-BE49-F238E27FC236}">
                <a16:creationId xmlns="" xmlns:a16="http://schemas.microsoft.com/office/drawing/2014/main" id="{20862BAA-696F-4798-800F-9A4D69F70BB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 xmlns:a16="http://schemas.microsoft.com/office/drawing/2014/main" id="{42AAD881-7F35-423D-8412-E6533C3EE11C}"/>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1509802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8" name="Straight Connector 7">
            <a:extLst>
              <a:ext uri="{FF2B5EF4-FFF2-40B4-BE49-F238E27FC236}">
                <a16:creationId xmlns="" xmlns:a16="http://schemas.microsoft.com/office/drawing/2014/main" id="{68CD3726-52B7-4D64-8B2A-E9ECFDF6DFE8}"/>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8137726" cy="779921"/>
          </a:xfrm>
        </p:spPr>
        <p:txBody>
          <a:bodyPr>
            <a:noAutofit/>
          </a:bodyPr>
          <a:lstStyle>
            <a:lvl1pPr algn="l">
              <a:defRPr sz="3000" b="1">
                <a:solidFill>
                  <a:srgbClr val="EC2227"/>
                </a:solidFill>
              </a:defRPr>
            </a:lvl1pPr>
          </a:lstStyle>
          <a:p>
            <a:r>
              <a:rPr lang="en-US" dirty="0"/>
              <a:t>Click to edit Master title style</a:t>
            </a:r>
          </a:p>
        </p:txBody>
      </p:sp>
      <p:sp>
        <p:nvSpPr>
          <p:cNvPr id="10" name="Text Placeholder 9"/>
          <p:cNvSpPr>
            <a:spLocks noGrp="1"/>
          </p:cNvSpPr>
          <p:nvPr>
            <p:ph type="body" sz="quarter" idx="16"/>
          </p:nvPr>
        </p:nvSpPr>
        <p:spPr>
          <a:xfrm>
            <a:off x="613649" y="1294229"/>
            <a:ext cx="2636010" cy="2752088"/>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Master text styles</a:t>
            </a:r>
          </a:p>
        </p:txBody>
      </p:sp>
      <p:sp>
        <p:nvSpPr>
          <p:cNvPr id="12" name="Text Placeholder 9"/>
          <p:cNvSpPr>
            <a:spLocks noGrp="1"/>
          </p:cNvSpPr>
          <p:nvPr>
            <p:ph type="body" sz="quarter" idx="17"/>
          </p:nvPr>
        </p:nvSpPr>
        <p:spPr>
          <a:xfrm>
            <a:off x="6147649" y="1294229"/>
            <a:ext cx="2636010" cy="2752087"/>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Master text styles</a:t>
            </a:r>
          </a:p>
        </p:txBody>
      </p:sp>
      <p:sp>
        <p:nvSpPr>
          <p:cNvPr id="14" name="Text Placeholder 9"/>
          <p:cNvSpPr>
            <a:spLocks noGrp="1"/>
          </p:cNvSpPr>
          <p:nvPr>
            <p:ph type="body" sz="quarter" idx="18"/>
          </p:nvPr>
        </p:nvSpPr>
        <p:spPr>
          <a:xfrm>
            <a:off x="3378235" y="1294229"/>
            <a:ext cx="2636010" cy="2752088"/>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Master text styles</a:t>
            </a:r>
          </a:p>
        </p:txBody>
      </p:sp>
      <p:pic>
        <p:nvPicPr>
          <p:cNvPr id="24" name="Picture 7">
            <a:extLst>
              <a:ext uri="{FF2B5EF4-FFF2-40B4-BE49-F238E27FC236}">
                <a16:creationId xmlns="" xmlns:a16="http://schemas.microsoft.com/office/drawing/2014/main" id="{604E4302-EBCD-43F8-87C1-3B809E0D7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 xmlns:a16="http://schemas.microsoft.com/office/drawing/2014/main" id="{E02F4A6A-E078-44C5-8E0D-7BCEDBC74B2C}"/>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 xmlns:a16="http://schemas.microsoft.com/office/drawing/2014/main" id="{3E9F65D5-F0E8-4EA4-B4AD-024D025D4000}"/>
              </a:ext>
            </a:extLst>
          </p:cNvPr>
          <p:cNvSpPr>
            <a:spLocks noGrp="1"/>
          </p:cNvSpPr>
          <p:nvPr>
            <p:ph type="ftr" sz="quarter" idx="10"/>
          </p:nvPr>
        </p:nvSpPr>
        <p:spPr>
          <a:xfrm>
            <a:off x="1200150" y="4792663"/>
            <a:ext cx="4530725" cy="158750"/>
          </a:xfrm>
        </p:spPr>
        <p:txBody>
          <a:bodyPr>
            <a:noAutofit/>
          </a:bodyPr>
          <a:lstStyle>
            <a:lvl1pPr>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grpSp>
        <p:nvGrpSpPr>
          <p:cNvPr id="29" name="Group 28">
            <a:extLst>
              <a:ext uri="{FF2B5EF4-FFF2-40B4-BE49-F238E27FC236}">
                <a16:creationId xmlns="" xmlns:a16="http://schemas.microsoft.com/office/drawing/2014/main" id="{E49FDB1F-A010-4A85-8A85-34BA74CA4C77}"/>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 xmlns:a16="http://schemas.microsoft.com/office/drawing/2014/main" id="{0DC42F94-2A5A-4F74-A03C-8C60748FB50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 xmlns:a16="http://schemas.microsoft.com/office/drawing/2014/main" id="{BFC46431-D3EF-41DF-8094-61ABF37BFE9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32" name="TextBox 31">
              <a:extLst>
                <a:ext uri="{FF2B5EF4-FFF2-40B4-BE49-F238E27FC236}">
                  <a16:creationId xmlns="" xmlns:a16="http://schemas.microsoft.com/office/drawing/2014/main" id="{3F05A8E2-A818-4CDB-8B7D-0239DF68981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6" name="Straight Connector 15">
            <a:extLst>
              <a:ext uri="{FF2B5EF4-FFF2-40B4-BE49-F238E27FC236}">
                <a16:creationId xmlns="" xmlns:a16="http://schemas.microsoft.com/office/drawing/2014/main" id="{02D54103-E15C-497F-AB5F-39E6AF10A3F0}"/>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a:extLst>
              <a:ext uri="{FF2B5EF4-FFF2-40B4-BE49-F238E27FC236}">
                <a16:creationId xmlns="" xmlns:a16="http://schemas.microsoft.com/office/drawing/2014/main" id="{80D2338D-25E7-46AC-B05A-D940D1C3E7C0}"/>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3002454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pic>
        <p:nvPicPr>
          <p:cNvPr id="5" name="Picture 6">
            <a:extLst>
              <a:ext uri="{FF2B5EF4-FFF2-40B4-BE49-F238E27FC236}">
                <a16:creationId xmlns="" xmlns:a16="http://schemas.microsoft.com/office/drawing/2014/main" id="{57877E05-DEA4-4FC5-879E-20570832F5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 xmlns:a16="http://schemas.microsoft.com/office/drawing/2014/main" id="{4E5C8F04-F07B-4668-9F9F-8BDD89357081}"/>
              </a:ext>
            </a:extLst>
          </p:cNvPr>
          <p:cNvCxnSpPr/>
          <p:nvPr/>
        </p:nvCxnSpPr>
        <p:spPr>
          <a:xfrm>
            <a:off x="4060825"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 xmlns:a16="http://schemas.microsoft.com/office/drawing/2014/main" id="{8419A212-4F29-4E75-A434-E7B0CFE2C07F}"/>
              </a:ext>
            </a:extLst>
          </p:cNvPr>
          <p:cNvCxnSpPr/>
          <p:nvPr/>
        </p:nvCxnSpPr>
        <p:spPr>
          <a:xfrm>
            <a:off x="3221038"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378234" y="204787"/>
            <a:ext cx="5405423" cy="783519"/>
          </a:xfrm>
        </p:spPr>
        <p:txBody>
          <a:bodyPr>
            <a:noAutofit/>
          </a:bodyPr>
          <a:lstStyle>
            <a:lvl1pPr algn="l">
              <a:defRPr sz="3000" b="1">
                <a:solidFill>
                  <a:srgbClr val="EC2227"/>
                </a:solidFill>
              </a:defRPr>
            </a:lvl1pPr>
          </a:lstStyle>
          <a:p>
            <a:r>
              <a:rPr lang="en-US" dirty="0"/>
              <a:t>Click to edit Master title style</a:t>
            </a:r>
          </a:p>
        </p:txBody>
      </p:sp>
      <p:sp>
        <p:nvSpPr>
          <p:cNvPr id="4" name="Text Placeholder 3"/>
          <p:cNvSpPr>
            <a:spLocks noGrp="1"/>
          </p:cNvSpPr>
          <p:nvPr>
            <p:ph type="body" sz="half" idx="2"/>
          </p:nvPr>
        </p:nvSpPr>
        <p:spPr>
          <a:xfrm>
            <a:off x="3378235" y="1322372"/>
            <a:ext cx="5405424" cy="2967992"/>
          </a:xfrm>
        </p:spPr>
        <p:txBody>
          <a:bodyPr>
            <a:noAutofit/>
          </a:bodyPr>
          <a:lstStyle>
            <a:lvl1pPr marL="0" indent="0">
              <a:spcBef>
                <a:spcPts val="600"/>
              </a:spcBef>
              <a:spcAft>
                <a:spcPts val="0"/>
              </a:spcAft>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20" name="Picture Placeholder 19"/>
          <p:cNvSpPr>
            <a:spLocks noGrp="1"/>
          </p:cNvSpPr>
          <p:nvPr>
            <p:ph type="pic" sz="quarter" idx="13"/>
          </p:nvPr>
        </p:nvSpPr>
        <p:spPr>
          <a:xfrm>
            <a:off x="0" y="0"/>
            <a:ext cx="3025775" cy="5143500"/>
          </a:xfrm>
        </p:spPr>
        <p:txBody>
          <a:bodyPr rtlCol="0" anchor="ctr">
            <a:normAutofit/>
          </a:bodyPr>
          <a:lstStyle>
            <a:lvl1pPr algn="ctr">
              <a:defRPr sz="900"/>
            </a:lvl1pPr>
          </a:lstStyle>
          <a:p>
            <a:pPr lvl="0"/>
            <a:r>
              <a:rPr lang="en-US" noProof="0"/>
              <a:t>Click icon to add picture</a:t>
            </a:r>
            <a:endParaRPr lang="en-US" noProof="0" dirty="0"/>
          </a:p>
        </p:txBody>
      </p:sp>
      <p:sp>
        <p:nvSpPr>
          <p:cNvPr id="9" name="Footer Placeholder 5">
            <a:extLst>
              <a:ext uri="{FF2B5EF4-FFF2-40B4-BE49-F238E27FC236}">
                <a16:creationId xmlns="" xmlns:a16="http://schemas.microsoft.com/office/drawing/2014/main" id="{50BB96CA-A2ED-4646-843D-EEE743521AEF}"/>
              </a:ext>
            </a:extLst>
          </p:cNvPr>
          <p:cNvSpPr>
            <a:spLocks noGrp="1"/>
          </p:cNvSpPr>
          <p:nvPr>
            <p:ph type="ftr" sz="quarter" idx="14"/>
          </p:nvPr>
        </p:nvSpPr>
        <p:spPr>
          <a:xfrm>
            <a:off x="4281488" y="4787900"/>
            <a:ext cx="3103562" cy="200025"/>
          </a:xfrm>
        </p:spPr>
        <p:txBody>
          <a:bodyPr>
            <a:noAutofit/>
          </a:bodyPr>
          <a:lstStyle>
            <a:lvl1pPr>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grpSp>
        <p:nvGrpSpPr>
          <p:cNvPr id="15" name="Group 14">
            <a:extLst>
              <a:ext uri="{FF2B5EF4-FFF2-40B4-BE49-F238E27FC236}">
                <a16:creationId xmlns="" xmlns:a16="http://schemas.microsoft.com/office/drawing/2014/main" id="{E3ACDC7E-BC51-4A84-A7A5-9ED7214F4E17}"/>
              </a:ext>
            </a:extLst>
          </p:cNvPr>
          <p:cNvGrpSpPr/>
          <p:nvPr userDrawn="1"/>
        </p:nvGrpSpPr>
        <p:grpSpPr>
          <a:xfrm>
            <a:off x="8164512" y="4638675"/>
            <a:ext cx="760443" cy="463011"/>
            <a:chOff x="6630283" y="795070"/>
            <a:chExt cx="2056517" cy="1252151"/>
          </a:xfrm>
        </p:grpSpPr>
        <p:pic>
          <p:nvPicPr>
            <p:cNvPr id="16" name="Picture 15">
              <a:extLst>
                <a:ext uri="{FF2B5EF4-FFF2-40B4-BE49-F238E27FC236}">
                  <a16:creationId xmlns="" xmlns:a16="http://schemas.microsoft.com/office/drawing/2014/main" id="{EC768D59-702C-483F-AE48-6013A0C0CF5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7" name="TextBox 16">
              <a:extLst>
                <a:ext uri="{FF2B5EF4-FFF2-40B4-BE49-F238E27FC236}">
                  <a16:creationId xmlns="" xmlns:a16="http://schemas.microsoft.com/office/drawing/2014/main" id="{A584133E-9621-4DD2-AF35-FBC6A946937F}"/>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8" name="TextBox 17">
              <a:extLst>
                <a:ext uri="{FF2B5EF4-FFF2-40B4-BE49-F238E27FC236}">
                  <a16:creationId xmlns="" xmlns:a16="http://schemas.microsoft.com/office/drawing/2014/main" id="{6C71FA54-38E9-48CE-AF75-589DEE2388AD}"/>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22" name="Straight Connector 21">
            <a:extLst>
              <a:ext uri="{FF2B5EF4-FFF2-40B4-BE49-F238E27FC236}">
                <a16:creationId xmlns="" xmlns:a16="http://schemas.microsoft.com/office/drawing/2014/main" id="{E05B38CF-52E0-468B-90CC-CDE35D79B655}"/>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Slide Number Placeholder 5">
            <a:extLst>
              <a:ext uri="{FF2B5EF4-FFF2-40B4-BE49-F238E27FC236}">
                <a16:creationId xmlns="" xmlns:a16="http://schemas.microsoft.com/office/drawing/2014/main" id="{2C925748-E04E-428B-A679-11177909B2F5}"/>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2112457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54251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114800" cy="341439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114800" cy="341439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7472154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5" name="Rectangle 4"/>
          <p:cNvSpPr/>
          <p:nvPr userDrawn="1"/>
        </p:nvSpPr>
        <p:spPr bwMode="auto">
          <a:xfrm>
            <a:off x="7876620" y="4174495"/>
            <a:ext cx="1008112" cy="70207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9" y="228600"/>
            <a:ext cx="1109662"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01918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23772DE4-7B37-4BBF-9A7D-6A9C4C776CAE}"/>
              </a:ext>
            </a:extLst>
          </p:cNvPr>
          <p:cNvSpPr/>
          <p:nvPr/>
        </p:nvSpPr>
        <p:spPr>
          <a:xfrm>
            <a:off x="0" y="725488"/>
            <a:ext cx="9144000" cy="234315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4" name="Picture 7">
            <a:extLst>
              <a:ext uri="{FF2B5EF4-FFF2-40B4-BE49-F238E27FC236}">
                <a16:creationId xmlns="" xmlns:a16="http://schemas.microsoft.com/office/drawing/2014/main" id="{2A8297D7-F64D-40E5-9A05-32B16C0C7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 xmlns:a16="http://schemas.microsoft.com/office/drawing/2014/main" id="{73FCBA1A-7FAD-4191-9B4F-C104C0F01C31}"/>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 xmlns:a16="http://schemas.microsoft.com/office/drawing/2014/main" id="{4E36367C-A9EE-4A42-8187-82709238888C}"/>
              </a:ext>
            </a:extLst>
          </p:cNvPr>
          <p:cNvCxnSpPr/>
          <p:nvPr/>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 xmlns:a16="http://schemas.microsoft.com/office/drawing/2014/main" id="{D36E5EE3-C0A6-45E3-B498-80B24E58FEBC}"/>
              </a:ext>
            </a:extLst>
          </p:cNvPr>
          <p:cNvCxnSpPr/>
          <p:nvPr/>
        </p:nvCxnSpPr>
        <p:spPr>
          <a:xfrm>
            <a:off x="457200" y="1090613"/>
            <a:ext cx="0" cy="1612900"/>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722313" y="880485"/>
            <a:ext cx="8061346" cy="203312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000" b="1" cap="all" spc="120"/>
            </a:lvl1pPr>
          </a:lstStyle>
          <a:p>
            <a:r>
              <a:rPr lang="en-US" dirty="0"/>
              <a:t>Click to edit Master title style</a:t>
            </a:r>
          </a:p>
        </p:txBody>
      </p:sp>
      <p:sp>
        <p:nvSpPr>
          <p:cNvPr id="8" name="Footer Placeholder 4">
            <a:extLst>
              <a:ext uri="{FF2B5EF4-FFF2-40B4-BE49-F238E27FC236}">
                <a16:creationId xmlns="" xmlns:a16="http://schemas.microsoft.com/office/drawing/2014/main" id="{9170F17B-552A-4993-A6F0-1A6FE335872E}"/>
              </a:ext>
            </a:extLst>
          </p:cNvPr>
          <p:cNvSpPr>
            <a:spLocks noGrp="1"/>
          </p:cNvSpPr>
          <p:nvPr>
            <p:ph type="ftr" sz="quarter" idx="10"/>
          </p:nvPr>
        </p:nvSpPr>
        <p:spPr/>
        <p:txBody>
          <a:bodyPr>
            <a:noAutofit/>
          </a:bodyPr>
          <a:lstStyle>
            <a:lvl1pPr>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sp>
        <p:nvSpPr>
          <p:cNvPr id="9" name="Slide Number Placeholder 5">
            <a:extLst>
              <a:ext uri="{FF2B5EF4-FFF2-40B4-BE49-F238E27FC236}">
                <a16:creationId xmlns="" xmlns:a16="http://schemas.microsoft.com/office/drawing/2014/main" id="{BB0BA930-B0EF-47CE-BD25-2934A0B21EBF}"/>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grpSp>
        <p:nvGrpSpPr>
          <p:cNvPr id="10" name="Group 9">
            <a:extLst>
              <a:ext uri="{FF2B5EF4-FFF2-40B4-BE49-F238E27FC236}">
                <a16:creationId xmlns="" xmlns:a16="http://schemas.microsoft.com/office/drawing/2014/main" id="{5BFFAF6C-E531-4263-8B2F-5108DADF2807}"/>
              </a:ext>
            </a:extLst>
          </p:cNvPr>
          <p:cNvGrpSpPr/>
          <p:nvPr userDrawn="1"/>
        </p:nvGrpSpPr>
        <p:grpSpPr>
          <a:xfrm>
            <a:off x="8164512" y="4638675"/>
            <a:ext cx="760443" cy="463011"/>
            <a:chOff x="6630283" y="795070"/>
            <a:chExt cx="2056517" cy="1252151"/>
          </a:xfrm>
        </p:grpSpPr>
        <p:pic>
          <p:nvPicPr>
            <p:cNvPr id="11" name="Picture 10">
              <a:extLst>
                <a:ext uri="{FF2B5EF4-FFF2-40B4-BE49-F238E27FC236}">
                  <a16:creationId xmlns="" xmlns:a16="http://schemas.microsoft.com/office/drawing/2014/main" id="{DBCCE22E-B8DD-4202-B231-D694FC6E58E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2" name="TextBox 11">
              <a:extLst>
                <a:ext uri="{FF2B5EF4-FFF2-40B4-BE49-F238E27FC236}">
                  <a16:creationId xmlns="" xmlns:a16="http://schemas.microsoft.com/office/drawing/2014/main" id="{A0418CBC-F9C2-4E25-B898-AC26A9D6E395}"/>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3" name="TextBox 12">
              <a:extLst>
                <a:ext uri="{FF2B5EF4-FFF2-40B4-BE49-F238E27FC236}">
                  <a16:creationId xmlns="" xmlns:a16="http://schemas.microsoft.com/office/drawing/2014/main" id="{BAEDE521-8A7A-4F74-9337-2AAF56570CD1}"/>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spTree>
    <p:extLst>
      <p:ext uri="{BB962C8B-B14F-4D97-AF65-F5344CB8AC3E}">
        <p14:creationId xmlns:p14="http://schemas.microsoft.com/office/powerpoint/2010/main" val="3769414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6" name="Straight Connector 5">
            <a:extLst>
              <a:ext uri="{FF2B5EF4-FFF2-40B4-BE49-F238E27FC236}">
                <a16:creationId xmlns=""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614362" y="1357310"/>
            <a:ext cx="8228883" cy="3098780"/>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7">
            <a:extLst>
              <a:ext uri="{FF2B5EF4-FFF2-40B4-BE49-F238E27FC236}">
                <a16:creationId xmlns=""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grpSp>
        <p:nvGrpSpPr>
          <p:cNvPr id="14" name="Group 13">
            <a:extLst>
              <a:ext uri="{FF2B5EF4-FFF2-40B4-BE49-F238E27FC236}">
                <a16:creationId xmlns=""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8" name="TextBox 17">
              <a:extLst>
                <a:ext uri="{FF2B5EF4-FFF2-40B4-BE49-F238E27FC236}">
                  <a16:creationId xmlns=""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9" name="Straight Connector 18">
            <a:extLst>
              <a:ext uri="{FF2B5EF4-FFF2-40B4-BE49-F238E27FC236}">
                <a16:creationId xmlns=""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4066057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6" name="Straight Connector 5">
            <a:extLst>
              <a:ext uri="{FF2B5EF4-FFF2-40B4-BE49-F238E27FC236}">
                <a16:creationId xmlns=""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dirty="0"/>
              <a:t>Click to edit Master title style</a:t>
            </a:r>
          </a:p>
        </p:txBody>
      </p:sp>
      <p:pic>
        <p:nvPicPr>
          <p:cNvPr id="20" name="Picture 7">
            <a:extLst>
              <a:ext uri="{FF2B5EF4-FFF2-40B4-BE49-F238E27FC236}">
                <a16:creationId xmlns=""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grpSp>
        <p:nvGrpSpPr>
          <p:cNvPr id="14" name="Group 13">
            <a:extLst>
              <a:ext uri="{FF2B5EF4-FFF2-40B4-BE49-F238E27FC236}">
                <a16:creationId xmlns=""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8" name="TextBox 17">
              <a:extLst>
                <a:ext uri="{FF2B5EF4-FFF2-40B4-BE49-F238E27FC236}">
                  <a16:creationId xmlns=""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9" name="Straight Connector 18">
            <a:extLst>
              <a:ext uri="{FF2B5EF4-FFF2-40B4-BE49-F238E27FC236}">
                <a16:creationId xmlns=""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4228695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6" name="Straight Connector 5">
            <a:extLst>
              <a:ext uri="{FF2B5EF4-FFF2-40B4-BE49-F238E27FC236}">
                <a16:creationId xmlns=""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dirty="0"/>
              <a:t>Click to edit Master title style</a:t>
            </a:r>
          </a:p>
        </p:txBody>
      </p:sp>
      <p:pic>
        <p:nvPicPr>
          <p:cNvPr id="20" name="Picture 7">
            <a:extLst>
              <a:ext uri="{FF2B5EF4-FFF2-40B4-BE49-F238E27FC236}">
                <a16:creationId xmlns=""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grpSp>
        <p:nvGrpSpPr>
          <p:cNvPr id="14" name="Group 13">
            <a:extLst>
              <a:ext uri="{FF2B5EF4-FFF2-40B4-BE49-F238E27FC236}">
                <a16:creationId xmlns=""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8" name="TextBox 17">
              <a:extLst>
                <a:ext uri="{FF2B5EF4-FFF2-40B4-BE49-F238E27FC236}">
                  <a16:creationId xmlns=""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9" name="Straight Connector 18">
            <a:extLst>
              <a:ext uri="{FF2B5EF4-FFF2-40B4-BE49-F238E27FC236}">
                <a16:creationId xmlns=""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
        <p:nvSpPr>
          <p:cNvPr id="13" name="Text Placeholder 2">
            <a:extLst>
              <a:ext uri="{FF2B5EF4-FFF2-40B4-BE49-F238E27FC236}">
                <a16:creationId xmlns="" xmlns:a16="http://schemas.microsoft.com/office/drawing/2014/main" id="{B02BA210-377F-40B6-BC83-21E5F682E6BA}"/>
              </a:ext>
            </a:extLst>
          </p:cNvPr>
          <p:cNvSpPr>
            <a:spLocks noGrp="1"/>
          </p:cNvSpPr>
          <p:nvPr>
            <p:ph type="body" idx="1"/>
          </p:nvPr>
        </p:nvSpPr>
        <p:spPr>
          <a:xfrm>
            <a:off x="467544" y="1132990"/>
            <a:ext cx="4040188"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7" name="Content Placeholder 3">
            <a:extLst>
              <a:ext uri="{FF2B5EF4-FFF2-40B4-BE49-F238E27FC236}">
                <a16:creationId xmlns="" xmlns:a16="http://schemas.microsoft.com/office/drawing/2014/main" id="{C228694F-11C9-4083-A0AB-0F2262CADE0C}"/>
              </a:ext>
            </a:extLst>
          </p:cNvPr>
          <p:cNvSpPr>
            <a:spLocks noGrp="1"/>
          </p:cNvSpPr>
          <p:nvPr>
            <p:ph sz="half" idx="2"/>
          </p:nvPr>
        </p:nvSpPr>
        <p:spPr>
          <a:xfrm>
            <a:off x="457200" y="1619676"/>
            <a:ext cx="4040188" cy="307147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 xmlns:a16="http://schemas.microsoft.com/office/drawing/2014/main" id="{EB188F0A-06CB-4C4E-BFA8-582E29129CD8}"/>
              </a:ext>
            </a:extLst>
          </p:cNvPr>
          <p:cNvSpPr>
            <a:spLocks noGrp="1"/>
          </p:cNvSpPr>
          <p:nvPr>
            <p:ph type="body" sz="quarter" idx="3"/>
          </p:nvPr>
        </p:nvSpPr>
        <p:spPr>
          <a:xfrm>
            <a:off x="4645026" y="1132990"/>
            <a:ext cx="4041775"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4" name="Content Placeholder 5">
            <a:extLst>
              <a:ext uri="{FF2B5EF4-FFF2-40B4-BE49-F238E27FC236}">
                <a16:creationId xmlns="" xmlns:a16="http://schemas.microsoft.com/office/drawing/2014/main" id="{40FDEFA2-BA6F-4322-B58B-B7A922CFAA3C}"/>
              </a:ext>
            </a:extLst>
          </p:cNvPr>
          <p:cNvSpPr>
            <a:spLocks noGrp="1"/>
          </p:cNvSpPr>
          <p:nvPr>
            <p:ph sz="quarter" idx="4"/>
          </p:nvPr>
        </p:nvSpPr>
        <p:spPr>
          <a:xfrm>
            <a:off x="4645026" y="1619676"/>
            <a:ext cx="4041775" cy="307147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5593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16" name="Picture 7">
            <a:extLst>
              <a:ext uri="{FF2B5EF4-FFF2-40B4-BE49-F238E27FC236}">
                <a16:creationId xmlns="" xmlns:a16="http://schemas.microsoft.com/office/drawing/2014/main" id="{438007AB-9407-42C5-AF1D-FDCF3B49A2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 xmlns:a16="http://schemas.microsoft.com/office/drawing/2014/main" id="{B4832B80-8B2A-4954-A529-4265A63CAB4D}"/>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19" name="Footer Placeholder 4">
            <a:extLst>
              <a:ext uri="{FF2B5EF4-FFF2-40B4-BE49-F238E27FC236}">
                <a16:creationId xmlns="" xmlns:a16="http://schemas.microsoft.com/office/drawing/2014/main" id="{736339CA-3043-4229-B59B-66EFA864600D}"/>
              </a:ext>
            </a:extLst>
          </p:cNvPr>
          <p:cNvSpPr>
            <a:spLocks noGrp="1"/>
          </p:cNvSpPr>
          <p:nvPr>
            <p:ph type="ftr" sz="quarter" idx="10"/>
          </p:nvPr>
        </p:nvSpPr>
        <p:spPr>
          <a:xfrm>
            <a:off x="1200150" y="4792663"/>
            <a:ext cx="4530725" cy="158750"/>
          </a:xfrm>
        </p:spPr>
        <p:txBody>
          <a:bodyPr>
            <a:noAutofit/>
          </a:bodyPr>
          <a:lstStyle>
            <a:lvl1pPr>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grpSp>
        <p:nvGrpSpPr>
          <p:cNvPr id="21" name="Group 20">
            <a:extLst>
              <a:ext uri="{FF2B5EF4-FFF2-40B4-BE49-F238E27FC236}">
                <a16:creationId xmlns="" xmlns:a16="http://schemas.microsoft.com/office/drawing/2014/main" id="{E5F24621-FF5E-4367-89ED-1FF4EF021AB5}"/>
              </a:ext>
            </a:extLst>
          </p:cNvPr>
          <p:cNvGrpSpPr/>
          <p:nvPr userDrawn="1"/>
        </p:nvGrpSpPr>
        <p:grpSpPr>
          <a:xfrm>
            <a:off x="8164512" y="4638675"/>
            <a:ext cx="760443" cy="463011"/>
            <a:chOff x="6630283" y="795070"/>
            <a:chExt cx="2056517" cy="1252151"/>
          </a:xfrm>
        </p:grpSpPr>
        <p:pic>
          <p:nvPicPr>
            <p:cNvPr id="22" name="Picture 21">
              <a:extLst>
                <a:ext uri="{FF2B5EF4-FFF2-40B4-BE49-F238E27FC236}">
                  <a16:creationId xmlns="" xmlns:a16="http://schemas.microsoft.com/office/drawing/2014/main" id="{A7E85232-B652-47BC-958F-0947FF5F82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3" name="TextBox 22">
              <a:extLst>
                <a:ext uri="{FF2B5EF4-FFF2-40B4-BE49-F238E27FC236}">
                  <a16:creationId xmlns="" xmlns:a16="http://schemas.microsoft.com/office/drawing/2014/main" id="{860AFD54-680E-4610-81B9-27342515F34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24" name="TextBox 23">
              <a:extLst>
                <a:ext uri="{FF2B5EF4-FFF2-40B4-BE49-F238E27FC236}">
                  <a16:creationId xmlns="" xmlns:a16="http://schemas.microsoft.com/office/drawing/2014/main" id="{BA419A9B-D55F-47E0-B812-995EF37E865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1" name="Straight Connector 10">
            <a:extLst>
              <a:ext uri="{FF2B5EF4-FFF2-40B4-BE49-F238E27FC236}">
                <a16:creationId xmlns="" xmlns:a16="http://schemas.microsoft.com/office/drawing/2014/main" id="{062A631C-B692-4940-9EA9-5F6D3B36DF0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 xmlns:a16="http://schemas.microsoft.com/office/drawing/2014/main" id="{5F11B3A8-69B0-4A8B-B70F-FBF8ABAD7464}"/>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280916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16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5" name="Straight Connector 14">
            <a:extLst>
              <a:ext uri="{FF2B5EF4-FFF2-40B4-BE49-F238E27FC236}">
                <a16:creationId xmlns="" xmlns:a16="http://schemas.microsoft.com/office/drawing/2014/main" id="{CBE319CE-C3E8-4959-82B4-EDCA67B60E60}"/>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187783" cy="779921"/>
          </a:xfrm>
        </p:spPr>
        <p:txBody>
          <a:bodyPr>
            <a:noAutofit/>
          </a:bodyPr>
          <a:lstStyle>
            <a:lvl1pPr algn="l">
              <a:defRPr sz="20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dirty="0"/>
              <a:t>Click to edit Master text styles</a:t>
            </a:r>
          </a:p>
        </p:txBody>
      </p:sp>
      <p:sp>
        <p:nvSpPr>
          <p:cNvPr id="19" name="Text Placeholder 18"/>
          <p:cNvSpPr>
            <a:spLocks noGrp="1"/>
          </p:cNvSpPr>
          <p:nvPr>
            <p:ph type="body" sz="quarter" idx="14"/>
          </p:nvPr>
        </p:nvSpPr>
        <p:spPr>
          <a:xfrm>
            <a:off x="3197225"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edit Master text styles</a:t>
            </a:r>
          </a:p>
        </p:txBody>
      </p:sp>
      <p:sp>
        <p:nvSpPr>
          <p:cNvPr id="21" name="Picture Placeholder 20"/>
          <p:cNvSpPr>
            <a:spLocks noGrp="1"/>
          </p:cNvSpPr>
          <p:nvPr>
            <p:ph type="pic" sz="quarter" idx="15"/>
          </p:nvPr>
        </p:nvSpPr>
        <p:spPr>
          <a:xfrm>
            <a:off x="3197226" y="1527048"/>
            <a:ext cx="1599890" cy="1329376"/>
          </a:xfrm>
        </p:spPr>
        <p:txBody>
          <a:bodyPr rtlCol="0" anchor="ctr">
            <a:noAutofit/>
          </a:bodyPr>
          <a:lstStyle>
            <a:lvl1pPr algn="ctr">
              <a:defRPr sz="900"/>
            </a:lvl1pPr>
          </a:lstStyle>
          <a:p>
            <a:pPr lvl="0"/>
            <a:r>
              <a:rPr lang="en-US" noProof="0" dirty="0"/>
              <a:t>Click icon to add picture</a:t>
            </a:r>
          </a:p>
        </p:txBody>
      </p:sp>
      <p:sp>
        <p:nvSpPr>
          <p:cNvPr id="22" name="Text Placeholder 18"/>
          <p:cNvSpPr>
            <a:spLocks noGrp="1"/>
          </p:cNvSpPr>
          <p:nvPr>
            <p:ph type="body" sz="quarter" idx="16"/>
          </p:nvPr>
        </p:nvSpPr>
        <p:spPr>
          <a:xfrm>
            <a:off x="3197225"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edit Master text styles</a:t>
            </a:r>
          </a:p>
        </p:txBody>
      </p:sp>
      <p:sp>
        <p:nvSpPr>
          <p:cNvPr id="29" name="Text Placeholder 18"/>
          <p:cNvSpPr>
            <a:spLocks noGrp="1"/>
          </p:cNvSpPr>
          <p:nvPr>
            <p:ph type="body" sz="quarter" idx="17"/>
          </p:nvPr>
        </p:nvSpPr>
        <p:spPr>
          <a:xfrm>
            <a:off x="7183768"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0" name="Picture Placeholder 20"/>
          <p:cNvSpPr>
            <a:spLocks noGrp="1"/>
          </p:cNvSpPr>
          <p:nvPr>
            <p:ph type="pic" sz="quarter" idx="18"/>
          </p:nvPr>
        </p:nvSpPr>
        <p:spPr>
          <a:xfrm>
            <a:off x="7183769"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1" name="Text Placeholder 18"/>
          <p:cNvSpPr>
            <a:spLocks noGrp="1"/>
          </p:cNvSpPr>
          <p:nvPr>
            <p:ph type="body" sz="quarter" idx="19"/>
          </p:nvPr>
        </p:nvSpPr>
        <p:spPr>
          <a:xfrm>
            <a:off x="7183768"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2" name="Text Placeholder 18"/>
          <p:cNvSpPr>
            <a:spLocks noGrp="1"/>
          </p:cNvSpPr>
          <p:nvPr>
            <p:ph type="body" sz="quarter" idx="20"/>
          </p:nvPr>
        </p:nvSpPr>
        <p:spPr>
          <a:xfrm>
            <a:off x="5188083"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edit Master text styles</a:t>
            </a:r>
          </a:p>
        </p:txBody>
      </p:sp>
      <p:sp>
        <p:nvSpPr>
          <p:cNvPr id="33" name="Picture Placeholder 20"/>
          <p:cNvSpPr>
            <a:spLocks noGrp="1"/>
          </p:cNvSpPr>
          <p:nvPr>
            <p:ph type="pic" sz="quarter" idx="21"/>
          </p:nvPr>
        </p:nvSpPr>
        <p:spPr>
          <a:xfrm>
            <a:off x="5188084"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4" name="Text Placeholder 18"/>
          <p:cNvSpPr>
            <a:spLocks noGrp="1"/>
          </p:cNvSpPr>
          <p:nvPr>
            <p:ph type="body" sz="quarter" idx="22"/>
          </p:nvPr>
        </p:nvSpPr>
        <p:spPr>
          <a:xfrm>
            <a:off x="5188083"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pic>
        <p:nvPicPr>
          <p:cNvPr id="38" name="Picture 7">
            <a:extLst>
              <a:ext uri="{FF2B5EF4-FFF2-40B4-BE49-F238E27FC236}">
                <a16:creationId xmlns="" xmlns:a16="http://schemas.microsoft.com/office/drawing/2014/main" id="{A1F7B16F-FA00-4CF8-85FF-23562FF8C5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a:extLst>
              <a:ext uri="{FF2B5EF4-FFF2-40B4-BE49-F238E27FC236}">
                <a16:creationId xmlns="" xmlns:a16="http://schemas.microsoft.com/office/drawing/2014/main" id="{E7A3F6A3-4446-4B1D-8AE4-E339A1D12BF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41" name="Footer Placeholder 4">
            <a:extLst>
              <a:ext uri="{FF2B5EF4-FFF2-40B4-BE49-F238E27FC236}">
                <a16:creationId xmlns="" xmlns:a16="http://schemas.microsoft.com/office/drawing/2014/main" id="{86364F0F-A2BB-480B-88A7-F41748072267}"/>
              </a:ext>
            </a:extLst>
          </p:cNvPr>
          <p:cNvSpPr>
            <a:spLocks noGrp="1"/>
          </p:cNvSpPr>
          <p:nvPr>
            <p:ph type="ftr" sz="quarter" idx="10"/>
          </p:nvPr>
        </p:nvSpPr>
        <p:spPr>
          <a:xfrm>
            <a:off x="1200150" y="4792663"/>
            <a:ext cx="4530725" cy="158750"/>
          </a:xfrm>
        </p:spPr>
        <p:txBody>
          <a:bodyPr>
            <a:noAutofit/>
          </a:bodyPr>
          <a:lstStyle>
            <a:lvl1pPr>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grpSp>
        <p:nvGrpSpPr>
          <p:cNvPr id="43" name="Group 42">
            <a:extLst>
              <a:ext uri="{FF2B5EF4-FFF2-40B4-BE49-F238E27FC236}">
                <a16:creationId xmlns="" xmlns:a16="http://schemas.microsoft.com/office/drawing/2014/main" id="{355D75FA-CEFA-4526-B11A-E0FAA3B36686}"/>
              </a:ext>
            </a:extLst>
          </p:cNvPr>
          <p:cNvGrpSpPr/>
          <p:nvPr userDrawn="1"/>
        </p:nvGrpSpPr>
        <p:grpSpPr>
          <a:xfrm>
            <a:off x="8164512" y="4638675"/>
            <a:ext cx="760443" cy="463011"/>
            <a:chOff x="6630283" y="795070"/>
            <a:chExt cx="2056517" cy="1252151"/>
          </a:xfrm>
        </p:grpSpPr>
        <p:pic>
          <p:nvPicPr>
            <p:cNvPr id="44" name="Picture 43">
              <a:extLst>
                <a:ext uri="{FF2B5EF4-FFF2-40B4-BE49-F238E27FC236}">
                  <a16:creationId xmlns="" xmlns:a16="http://schemas.microsoft.com/office/drawing/2014/main" id="{E5251757-8055-4E8E-A601-736A653A366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5" name="TextBox 44">
              <a:extLst>
                <a:ext uri="{FF2B5EF4-FFF2-40B4-BE49-F238E27FC236}">
                  <a16:creationId xmlns="" xmlns:a16="http://schemas.microsoft.com/office/drawing/2014/main" id="{02CCE245-C580-41A4-8461-A65EB4A208F4}"/>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46" name="TextBox 45">
              <a:extLst>
                <a:ext uri="{FF2B5EF4-FFF2-40B4-BE49-F238E27FC236}">
                  <a16:creationId xmlns="" xmlns:a16="http://schemas.microsoft.com/office/drawing/2014/main" id="{459C2914-E6CC-4ADB-9AEF-D358FAF04227}"/>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23" name="Straight Connector 22">
            <a:extLst>
              <a:ext uri="{FF2B5EF4-FFF2-40B4-BE49-F238E27FC236}">
                <a16:creationId xmlns="" xmlns:a16="http://schemas.microsoft.com/office/drawing/2014/main" id="{E12DF30C-A907-46B6-9318-E82A75F471B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4" name="Slide Number Placeholder 5">
            <a:extLst>
              <a:ext uri="{FF2B5EF4-FFF2-40B4-BE49-F238E27FC236}">
                <a16:creationId xmlns="" xmlns:a16="http://schemas.microsoft.com/office/drawing/2014/main" id="{B6AD21BD-1F8B-4D6D-9EF7-775AF8162E34}"/>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1828050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7D5359A-71C1-4F1C-B937-058A7F7778DA}"/>
              </a:ext>
            </a:extLst>
          </p:cNvPr>
          <p:cNvSpPr/>
          <p:nvPr/>
        </p:nvSpPr>
        <p:spPr>
          <a:xfrm>
            <a:off x="0" y="1531938"/>
            <a:ext cx="9144000" cy="287655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cxnSp>
        <p:nvCxnSpPr>
          <p:cNvPr id="7" name="Straight Connector 6">
            <a:extLst>
              <a:ext uri="{FF2B5EF4-FFF2-40B4-BE49-F238E27FC236}">
                <a16:creationId xmlns="" xmlns:a16="http://schemas.microsoft.com/office/drawing/2014/main" id="{7327EDEA-85E0-43BD-98D1-4E2C554ABAE4}"/>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073153" cy="782327"/>
          </a:xfrm>
        </p:spPr>
        <p:txBody>
          <a:bodyPr>
            <a:noAutofit/>
          </a:bodyPr>
          <a:lstStyle>
            <a:lvl1pPr algn="l">
              <a:defRPr sz="3000" b="1" i="0" spc="20">
                <a:solidFill>
                  <a:srgbClr val="EC2227"/>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613647" y="1803660"/>
            <a:ext cx="3804608"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4914508" y="1803660"/>
            <a:ext cx="3836865"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7">
            <a:extLst>
              <a:ext uri="{FF2B5EF4-FFF2-40B4-BE49-F238E27FC236}">
                <a16:creationId xmlns="" xmlns:a16="http://schemas.microsoft.com/office/drawing/2014/main" id="{067910ED-D018-4319-88FD-DAB2B5D4BD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 xmlns:a16="http://schemas.microsoft.com/office/drawing/2014/main" id="{1B79FEF5-9CA3-4F0D-B630-32AFA2457A3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5" name="Footer Placeholder 4">
            <a:extLst>
              <a:ext uri="{FF2B5EF4-FFF2-40B4-BE49-F238E27FC236}">
                <a16:creationId xmlns="" xmlns:a16="http://schemas.microsoft.com/office/drawing/2014/main" id="{6C4765DB-7105-45CC-BD97-DDD21BCA1C4A}"/>
              </a:ext>
            </a:extLst>
          </p:cNvPr>
          <p:cNvSpPr>
            <a:spLocks noGrp="1"/>
          </p:cNvSpPr>
          <p:nvPr>
            <p:ph type="ftr" sz="quarter" idx="10"/>
          </p:nvPr>
        </p:nvSpPr>
        <p:spPr>
          <a:xfrm>
            <a:off x="1200150" y="4792663"/>
            <a:ext cx="4530725" cy="158750"/>
          </a:xfrm>
        </p:spPr>
        <p:txBody>
          <a:bodyPr>
            <a:noAutofit/>
          </a:bodyPr>
          <a:lstStyle>
            <a:lvl1pPr>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grpSp>
        <p:nvGrpSpPr>
          <p:cNvPr id="27" name="Group 26">
            <a:extLst>
              <a:ext uri="{FF2B5EF4-FFF2-40B4-BE49-F238E27FC236}">
                <a16:creationId xmlns="" xmlns:a16="http://schemas.microsoft.com/office/drawing/2014/main" id="{6831D46F-B6B2-4EFF-AF90-10F02E8E906F}"/>
              </a:ext>
            </a:extLst>
          </p:cNvPr>
          <p:cNvGrpSpPr/>
          <p:nvPr userDrawn="1"/>
        </p:nvGrpSpPr>
        <p:grpSpPr>
          <a:xfrm>
            <a:off x="8164512" y="4638675"/>
            <a:ext cx="760443" cy="463011"/>
            <a:chOff x="6630283" y="795070"/>
            <a:chExt cx="2056517" cy="1252151"/>
          </a:xfrm>
        </p:grpSpPr>
        <p:pic>
          <p:nvPicPr>
            <p:cNvPr id="28" name="Picture 27">
              <a:extLst>
                <a:ext uri="{FF2B5EF4-FFF2-40B4-BE49-F238E27FC236}">
                  <a16:creationId xmlns="" xmlns:a16="http://schemas.microsoft.com/office/drawing/2014/main" id="{3BB4535E-33EE-46FE-B34A-E1CAE8458A8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9" name="TextBox 28">
              <a:extLst>
                <a:ext uri="{FF2B5EF4-FFF2-40B4-BE49-F238E27FC236}">
                  <a16:creationId xmlns="" xmlns:a16="http://schemas.microsoft.com/office/drawing/2014/main" id="{EDB2EFDB-762C-4AC2-821F-20E807C3237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30" name="TextBox 29">
              <a:extLst>
                <a:ext uri="{FF2B5EF4-FFF2-40B4-BE49-F238E27FC236}">
                  <a16:creationId xmlns="" xmlns:a16="http://schemas.microsoft.com/office/drawing/2014/main" id="{84317F32-CA1E-4F18-BB57-446E87F2ED6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6" name="Straight Connector 15">
            <a:extLst>
              <a:ext uri="{FF2B5EF4-FFF2-40B4-BE49-F238E27FC236}">
                <a16:creationId xmlns="" xmlns:a16="http://schemas.microsoft.com/office/drawing/2014/main" id="{C82F5FE4-1C10-46CE-B0E7-02E7A868578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a:extLst>
              <a:ext uri="{FF2B5EF4-FFF2-40B4-BE49-F238E27FC236}">
                <a16:creationId xmlns="" xmlns:a16="http://schemas.microsoft.com/office/drawing/2014/main" id="{CB6276D1-642D-4614-82A4-F43D106980CA}"/>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2024429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 xmlns:a16="http://schemas.microsoft.com/office/drawing/2014/main" id="{F61C90A7-CCEE-4CD4-A796-FAE18E5706C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 xmlns:a16="http://schemas.microsoft.com/office/drawing/2014/main" id="{734F8ABE-9AAD-4F94-B2B2-2FE8B41D2846}"/>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a:extLst>
              <a:ext uri="{FF2B5EF4-FFF2-40B4-BE49-F238E27FC236}">
                <a16:creationId xmlns="" xmlns:a16="http://schemas.microsoft.com/office/drawing/2014/main" id="{2E3AFBDA-EF00-4D5A-B47F-2811257990CC}"/>
              </a:ext>
            </a:extLst>
          </p:cNvPr>
          <p:cNvSpPr>
            <a:spLocks noGrp="1"/>
          </p:cNvSpPr>
          <p:nvPr>
            <p:ph type="dt" sz="half" idx="2"/>
          </p:nvPr>
        </p:nvSpPr>
        <p:spPr>
          <a:xfrm>
            <a:off x="457200" y="44370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000000"/>
                </a:solidFill>
                <a:cs typeface="Arial" panose="020B0604020202020204" pitchFamily="34" charset="0"/>
              </a:defRPr>
            </a:lvl1pPr>
          </a:lstStyle>
          <a:p>
            <a:endParaRPr lang="en-US" altLang="en-US"/>
          </a:p>
        </p:txBody>
      </p:sp>
      <p:sp>
        <p:nvSpPr>
          <p:cNvPr id="5" name="Footer Placeholder 4">
            <a:extLst>
              <a:ext uri="{FF2B5EF4-FFF2-40B4-BE49-F238E27FC236}">
                <a16:creationId xmlns="" xmlns:a16="http://schemas.microsoft.com/office/drawing/2014/main" id="{B9753632-C492-4515-B901-41AFB25873CC}"/>
              </a:ext>
            </a:extLst>
          </p:cNvPr>
          <p:cNvSpPr>
            <a:spLocks noGrp="1"/>
          </p:cNvSpPr>
          <p:nvPr>
            <p:ph type="ftr" sz="quarter" idx="3"/>
          </p:nvPr>
        </p:nvSpPr>
        <p:spPr>
          <a:xfrm>
            <a:off x="1200150" y="4792663"/>
            <a:ext cx="4530725" cy="158750"/>
          </a:xfrm>
          <a:prstGeom prst="rect">
            <a:avLst/>
          </a:prstGeom>
        </p:spPr>
        <p:txBody>
          <a:bodyPr vert="horz" wrap="square" lIns="0" tIns="0" rIns="0" bIns="0" numCol="1" anchor="b" anchorCtr="0" compatLnSpc="1">
            <a:prstTxWarp prst="textNoShape">
              <a:avLst/>
            </a:prstTxWarp>
          </a:bodyPr>
          <a:lstStyle>
            <a:lvl1pPr>
              <a:defRPr sz="500">
                <a:solidFill>
                  <a:srgbClr val="747679"/>
                </a:solidFill>
                <a:cs typeface="Arial" panose="020B0604020202020204" pitchFamily="34" charset="0"/>
              </a:defRPr>
            </a:lvl1p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sp>
        <p:nvSpPr>
          <p:cNvPr id="6" name="Slide Number Placeholder 5">
            <a:extLst>
              <a:ext uri="{FF2B5EF4-FFF2-40B4-BE49-F238E27FC236}">
                <a16:creationId xmlns="" xmlns:a16="http://schemas.microsoft.com/office/drawing/2014/main" id="{F71A2006-CD71-435D-B767-98CFF7C45BE9}"/>
              </a:ext>
            </a:extLst>
          </p:cNvPr>
          <p:cNvSpPr>
            <a:spLocks noGrp="1"/>
          </p:cNvSpPr>
          <p:nvPr>
            <p:ph type="sldNum" sz="quarter" idx="4"/>
          </p:nvPr>
        </p:nvSpPr>
        <p:spPr>
          <a:xfrm>
            <a:off x="8480425" y="4792663"/>
            <a:ext cx="271463" cy="158750"/>
          </a:xfrm>
          <a:prstGeom prst="rect">
            <a:avLst/>
          </a:prstGeom>
        </p:spPr>
        <p:txBody>
          <a:bodyPr vert="horz" wrap="square" lIns="0" tIns="0" rIns="0" bIns="0" numCol="1" anchor="b" anchorCtr="0" compatLnSpc="1">
            <a:prstTxWarp prst="textNoShape">
              <a:avLst/>
            </a:prstTxWarp>
          </a:bodyPr>
          <a:lstStyle>
            <a:lvl1pPr algn="ctr">
              <a:defRPr sz="700">
                <a:cs typeface="Arial" panose="020B0604020202020204" pitchFamily="34" charset="0"/>
              </a:defRPr>
            </a:lvl1pPr>
          </a:lstStyle>
          <a:p>
            <a:fld id="{1D7CB6CA-6139-4024-BF52-A3AF11B6BCF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6" r:id="rId3"/>
    <p:sldLayoutId id="2147483699" r:id="rId4"/>
    <p:sldLayoutId id="2147483700" r:id="rId5"/>
    <p:sldLayoutId id="2147483690" r:id="rId6"/>
    <p:sldLayoutId id="2147483691" r:id="rId7"/>
    <p:sldLayoutId id="2147483685" r:id="rId8"/>
    <p:sldLayoutId id="2147483684" r:id="rId9"/>
    <p:sldLayoutId id="2147483687" r:id="rId10"/>
    <p:sldLayoutId id="2147483688" r:id="rId11"/>
    <p:sldLayoutId id="2147483689" r:id="rId12"/>
    <p:sldLayoutId id="2147483701" r:id="rId13"/>
    <p:sldLayoutId id="2147483702" r:id="rId14"/>
    <p:sldLayoutId id="2147483703" r:id="rId15"/>
  </p:sldLayoutIdLst>
  <p:hf hdr="0" dt="0"/>
  <p:txStyles>
    <p:titleStyle>
      <a:lvl1pPr algn="ctr" defTabSz="457200" rtl="0" eaLnBrk="1" fontAlgn="base" hangingPunct="1">
        <a:spcBef>
          <a:spcPct val="0"/>
        </a:spcBef>
        <a:spcAft>
          <a:spcPct val="0"/>
        </a:spcAft>
        <a:defRPr sz="4400" kern="1200">
          <a:solidFill>
            <a:schemeClr val="tx1"/>
          </a:solidFill>
          <a:latin typeface="Arial"/>
          <a:ea typeface="ヒラギノ角ゴ Pro W3" pitchFamily="-126" charset="-128"/>
          <a:cs typeface="Arial"/>
        </a:defRPr>
      </a:lvl1pPr>
      <a:lvl2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2pPr>
      <a:lvl3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3pPr>
      <a:lvl4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4pPr>
      <a:lvl5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5pPr>
      <a:lvl6pPr marL="4572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6pPr>
      <a:lvl7pPr marL="9144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7pPr>
      <a:lvl8pPr marL="13716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8pPr>
      <a:lvl9pPr marL="18288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9pPr>
    </p:titleStyle>
    <p:body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hyperlink" Target="https://inferno.healthit.gov/" TargetMode="External"/><Relationship Id="rId2" Type="http://schemas.openxmlformats.org/officeDocument/2006/relationships/hyperlink" Target="https://confluence.hl7.org/display/FHIR/Testing+Platforms" TargetMode="External"/><Relationship Id="rId1" Type="http://schemas.openxmlformats.org/officeDocument/2006/relationships/slideLayout" Target="../slideLayouts/slideLayout3.xml"/><Relationship Id="rId6" Type="http://schemas.openxmlformats.org/officeDocument/2006/relationships/hyperlink" Target="https://github.com/usnistgov/asbestos" TargetMode="External"/><Relationship Id="rId5" Type="http://schemas.openxmlformats.org/officeDocument/2006/relationships/hyperlink" Target="http://touchstone.com/" TargetMode="External"/><Relationship Id="rId4" Type="http://schemas.openxmlformats.org/officeDocument/2006/relationships/hyperlink" Target="https://github.com/fhir-crucible/crucible" TargetMode="External"/></Relationships>
</file>

<file path=ppt/slides/_rels/slide109.xml.rels><?xml version="1.0" encoding="UTF-8" standalone="yes"?>
<Relationships xmlns="http://schemas.openxmlformats.org/package/2006/relationships"><Relationship Id="rId2" Type="http://schemas.openxmlformats.org/officeDocument/2006/relationships/hyperlink" Target="https://confluence.hl7.org/display/FHIR/Public+Test+Servers"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hyperlink" Target="http://clinfhir.com/" TargetMode="External"/><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hyperlink" Target="http://www.healthintersections.com.au/FhirServer/fhirnpp.htm" TargetMode="External"/><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4.png"/><Relationship Id="rId7" Type="http://schemas.openxmlformats.org/officeDocument/2006/relationships/hyperlink" Target="http://community.fhir.org/" TargetMode="External"/><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hyperlink" Target="https://jira.hl7.org/projects/FHIR/summary" TargetMode="External"/><Relationship Id="rId5" Type="http://schemas.openxmlformats.org/officeDocument/2006/relationships/hyperlink" Target="http://stackoverflow.com/questions/tagged/hl7-fhir" TargetMode="External"/><Relationship Id="rId10" Type="http://schemas.openxmlformats.org/officeDocument/2006/relationships/image" Target="../media/image48.png"/><Relationship Id="rId4" Type="http://schemas.openxmlformats.org/officeDocument/2006/relationships/image" Target="../media/image45.png"/><Relationship Id="rId9" Type="http://schemas.openxmlformats.org/officeDocument/2006/relationships/image" Target="../media/image4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hyperlink" Target="http://hl7.org/fhir/us/ccda/index.html" TargetMode="External"/><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hyperlink" Target="https://www.hl7.org/fhir/us/core/index.html"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88.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2.jpeg"/><Relationship Id="rId4" Type="http://schemas.openxmlformats.org/officeDocument/2006/relationships/hyperlink" Target="https://confluence.hl7.org/display/FHIR/Mailing+List+Instructions" TargetMode="Externa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37signals/highrise-api"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mailto:richard.ettema@aegis.net"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chat.fhir.org/"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3.wmf"/></Relationships>
</file>

<file path=ppt/slides/_rels/slide3.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s://github.com/FHIR/documents/tree/master/presentations/2022-08-Webinars"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5.wmf"/><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hl7.org/fhir/summary.html#2.17.3"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hl7.org/fhir/summary.html#2.17.3"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details.loinc.org/LOINC/2339-0.html?sections=Simple"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hl7.org/implement/standards/fhir/terminology-service.html" TargetMode="External"/><Relationship Id="rId7"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hl7.org/implement/standards/fhir/http.html"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hl7.org/implement/standards/fhir/http.html"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hl7.org/fhir/search.html#Summary"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hyperlink" Target="http://hl7.org/implement/standards/fhir/operations.html"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acme.org/devices/%5bdeviceid%5d/%5balarmid" TargetMode="External"/><Relationship Id="rId2" Type="http://schemas.openxmlformats.org/officeDocument/2006/relationships/hyperlink" Target="http://acme.org/devices/turnOffAlarm"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AU" dirty="0" smtClean="0"/>
              <a:t>Introduction to FHIR</a:t>
            </a:r>
            <a:endParaRPr lang="en-US" dirty="0"/>
          </a:p>
        </p:txBody>
      </p:sp>
      <p:sp>
        <p:nvSpPr>
          <p:cNvPr id="4" name="Subtitle 3"/>
          <p:cNvSpPr>
            <a:spLocks noGrp="1"/>
          </p:cNvSpPr>
          <p:nvPr>
            <p:ph type="subTitle" idx="1"/>
          </p:nvPr>
        </p:nvSpPr>
        <p:spPr/>
        <p:txBody>
          <a:bodyPr/>
          <a:lstStyle/>
          <a:p>
            <a:r>
              <a:rPr lang="en-US" altLang="en-US" dirty="0">
                <a:latin typeface="Arial" panose="020B0604020202020204" pitchFamily="34" charset="0"/>
              </a:rPr>
              <a:t>Webinar</a:t>
            </a:r>
          </a:p>
        </p:txBody>
      </p:sp>
      <p:sp>
        <p:nvSpPr>
          <p:cNvPr id="8" name="Text Placeholder 7">
            <a:extLst>
              <a:ext uri="{FF2B5EF4-FFF2-40B4-BE49-F238E27FC236}">
                <a16:creationId xmlns="" xmlns:a16="http://schemas.microsoft.com/office/drawing/2014/main" id="{62EAEE4D-DFDC-4EFC-B01D-4E1EAA084740}"/>
              </a:ext>
            </a:extLst>
          </p:cNvPr>
          <p:cNvSpPr>
            <a:spLocks noGrp="1"/>
          </p:cNvSpPr>
          <p:nvPr>
            <p:ph type="body" sz="quarter" idx="10"/>
          </p:nvPr>
        </p:nvSpPr>
        <p:spPr/>
        <p:txBody>
          <a:bodyPr/>
          <a:lstStyle/>
          <a:p>
            <a:r>
              <a:rPr lang="en-US" sz="2100" dirty="0" smtClean="0"/>
              <a:t>Richard Ettema</a:t>
            </a:r>
            <a:endParaRPr lang="en-US" sz="2100" dirty="0"/>
          </a:p>
          <a:p>
            <a:r>
              <a:rPr lang="en-US" sz="2100" dirty="0" smtClean="0"/>
              <a:t>August 26, 2022</a:t>
            </a:r>
            <a:endParaRPr lang="en-US" sz="2100" dirty="0"/>
          </a:p>
        </p:txBody>
      </p:sp>
      <p:sp>
        <p:nvSpPr>
          <p:cNvPr id="7" name="Slide Number Placeholder 6">
            <a:extLst>
              <a:ext uri="{FF2B5EF4-FFF2-40B4-BE49-F238E27FC236}">
                <a16:creationId xmlns="" xmlns:a16="http://schemas.microsoft.com/office/drawing/2014/main" id="{03B02A91-314E-47EE-9F6F-3A18A2FFF0EC}"/>
              </a:ext>
            </a:extLst>
          </p:cNvPr>
          <p:cNvSpPr>
            <a:spLocks noGrp="1"/>
          </p:cNvSpPr>
          <p:nvPr>
            <p:ph type="sldNum" sz="quarter" idx="4294967295"/>
          </p:nvPr>
        </p:nvSpPr>
        <p:spPr>
          <a:xfrm>
            <a:off x="8872538" y="4792663"/>
            <a:ext cx="271462" cy="158750"/>
          </a:xfrm>
        </p:spPr>
        <p:txBody>
          <a:bodyPr/>
          <a:lstStyle/>
          <a:p>
            <a:fld id="{DD8FDF0E-2772-4D89-9F72-F3CB15D8B8AB}" type="slidenum">
              <a:rPr lang="en-US" smtClean="0"/>
              <a:pPr/>
              <a:t>1</a:t>
            </a:fld>
            <a:endParaRPr lang="en-US" dirty="0"/>
          </a:p>
        </p:txBody>
      </p:sp>
      <p:sp>
        <p:nvSpPr>
          <p:cNvPr id="2" name="Footer Placeholder 1">
            <a:extLst>
              <a:ext uri="{FF2B5EF4-FFF2-40B4-BE49-F238E27FC236}">
                <a16:creationId xmlns="" xmlns:a16="http://schemas.microsoft.com/office/drawing/2014/main" id="{2DB8BFEF-A591-4AA8-9418-E34A204D637F}"/>
              </a:ext>
            </a:extLst>
          </p:cNvPr>
          <p:cNvSpPr>
            <a:spLocks noGrp="1"/>
          </p:cNvSpPr>
          <p:nvPr>
            <p:ph type="ftr" sz="quarter" idx="11"/>
          </p:nvPr>
        </p:nvSpPr>
        <p:spPr/>
        <p:txBody>
          <a:body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spTree>
    <p:extLst>
      <p:ext uri="{BB962C8B-B14F-4D97-AF65-F5344CB8AC3E}">
        <p14:creationId xmlns:p14="http://schemas.microsoft.com/office/powerpoint/2010/main" val="1226924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v3</a:t>
            </a:r>
          </a:p>
        </p:txBody>
      </p:sp>
      <p:sp>
        <p:nvSpPr>
          <p:cNvPr id="3" name="Content Placeholder 2"/>
          <p:cNvSpPr>
            <a:spLocks noGrp="1"/>
          </p:cNvSpPr>
          <p:nvPr>
            <p:ph type="body" sz="quarter" idx="13"/>
          </p:nvPr>
        </p:nvSpPr>
        <p:spPr>
          <a:prstGeom prst="rect">
            <a:avLst/>
          </a:prstGeom>
        </p:spPr>
        <p:txBody>
          <a:bodyPr/>
          <a:lstStyle/>
          <a:p>
            <a:r>
              <a:rPr lang="en-US" sz="2800" noProof="0" dirty="0"/>
              <a:t>Newer technology and semi-robust reference model, but</a:t>
            </a:r>
          </a:p>
          <a:p>
            <a:pPr lvl="1"/>
            <a:r>
              <a:rPr lang="en-US" sz="2400" noProof="0" dirty="0"/>
              <a:t>Steep learning curve</a:t>
            </a:r>
          </a:p>
          <a:p>
            <a:pPr lvl="2"/>
            <a:r>
              <a:rPr lang="en-US" sz="2000" noProof="0" dirty="0"/>
              <a:t>Primary implementations by those with $$$$s</a:t>
            </a:r>
          </a:p>
          <a:p>
            <a:pPr lvl="1"/>
            <a:r>
              <a:rPr lang="en-US" sz="2400" noProof="0" dirty="0"/>
              <a:t>No inter-version wire compatibility</a:t>
            </a:r>
          </a:p>
          <a:p>
            <a:pPr lvl="1"/>
            <a:r>
              <a:rPr lang="en-US" sz="2400" noProof="0" dirty="0"/>
              <a:t>International specifications are too abstract, regional implementations don’t interoperate</a:t>
            </a:r>
          </a:p>
        </p:txBody>
      </p:sp>
    </p:spTree>
    <p:extLst>
      <p:ext uri="{BB962C8B-B14F-4D97-AF65-F5344CB8AC3E}">
        <p14:creationId xmlns:p14="http://schemas.microsoft.com/office/powerpoint/2010/main" val="3384172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V2 and FHIR</a:t>
            </a:r>
          </a:p>
        </p:txBody>
      </p:sp>
      <p:sp>
        <p:nvSpPr>
          <p:cNvPr id="5" name="Text Placeholder 4"/>
          <p:cNvSpPr>
            <a:spLocks noGrp="1"/>
          </p:cNvSpPr>
          <p:nvPr>
            <p:ph type="body" idx="1"/>
          </p:nvPr>
        </p:nvSpPr>
        <p:spPr/>
        <p:txBody>
          <a:bodyPr/>
          <a:lstStyle/>
          <a:p>
            <a:r>
              <a:rPr lang="en-US" noProof="0" dirty="0"/>
              <a:t>Similarities</a:t>
            </a:r>
          </a:p>
        </p:txBody>
      </p:sp>
      <p:sp>
        <p:nvSpPr>
          <p:cNvPr id="6" name="Content Placeholder 5"/>
          <p:cNvSpPr>
            <a:spLocks noGrp="1"/>
          </p:cNvSpPr>
          <p:nvPr>
            <p:ph sz="half" idx="2"/>
          </p:nvPr>
        </p:nvSpPr>
        <p:spPr/>
        <p:txBody>
          <a:bodyPr/>
          <a:lstStyle/>
          <a:p>
            <a:r>
              <a:rPr lang="en-US" noProof="0" dirty="0"/>
              <a:t>Built around re-usable “chunks” of data</a:t>
            </a:r>
          </a:p>
          <a:p>
            <a:r>
              <a:rPr lang="en-US" noProof="0" dirty="0"/>
              <a:t>Strong forward/backward compatibility rules</a:t>
            </a:r>
          </a:p>
          <a:p>
            <a:r>
              <a:rPr lang="en-US" noProof="0" dirty="0"/>
              <a:t>Extensibility mechanism</a:t>
            </a:r>
          </a:p>
        </p:txBody>
      </p:sp>
      <p:sp>
        <p:nvSpPr>
          <p:cNvPr id="7" name="Text Placeholder 6"/>
          <p:cNvSpPr>
            <a:spLocks noGrp="1"/>
          </p:cNvSpPr>
          <p:nvPr>
            <p:ph type="body" sz="quarter" idx="3"/>
          </p:nvPr>
        </p:nvSpPr>
        <p:spPr/>
        <p:txBody>
          <a:bodyPr/>
          <a:lstStyle/>
          <a:p>
            <a:r>
              <a:rPr lang="en-US" noProof="0" dirty="0"/>
              <a:t>FHIR Differences</a:t>
            </a:r>
          </a:p>
        </p:txBody>
      </p:sp>
      <p:sp>
        <p:nvSpPr>
          <p:cNvPr id="8" name="Content Placeholder 7"/>
          <p:cNvSpPr>
            <a:spLocks noGrp="1"/>
          </p:cNvSpPr>
          <p:nvPr>
            <p:ph sz="quarter" idx="4"/>
          </p:nvPr>
        </p:nvSpPr>
        <p:spPr/>
        <p:txBody>
          <a:bodyPr/>
          <a:lstStyle/>
          <a:p>
            <a:r>
              <a:rPr lang="en-US" noProof="0" dirty="0"/>
              <a:t>Each chunk (resource) is independently addressable</a:t>
            </a:r>
          </a:p>
          <a:p>
            <a:r>
              <a:rPr lang="en-US" noProof="0" dirty="0"/>
              <a:t>More than messages</a:t>
            </a:r>
          </a:p>
          <a:p>
            <a:r>
              <a:rPr lang="en-US" noProof="0" dirty="0"/>
              <a:t>Human readable required</a:t>
            </a:r>
          </a:p>
          <a:p>
            <a:r>
              <a:rPr lang="en-US" noProof="0" dirty="0"/>
              <a:t>Extensions don’t collide, are discoverable</a:t>
            </a:r>
          </a:p>
          <a:p>
            <a:r>
              <a:rPr lang="en-US" noProof="0" dirty="0"/>
              <a:t>Modern tools/skills</a:t>
            </a:r>
          </a:p>
          <a:p>
            <a:r>
              <a:rPr lang="en-US" noProof="0" dirty="0"/>
              <a:t>Instances easy to read</a:t>
            </a:r>
          </a:p>
          <a:p>
            <a:r>
              <a:rPr lang="en-US" noProof="0" dirty="0"/>
              <a:t>Lighter spec</a:t>
            </a:r>
          </a:p>
        </p:txBody>
      </p:sp>
    </p:spTree>
    <p:extLst>
      <p:ext uri="{BB962C8B-B14F-4D97-AF65-F5344CB8AC3E}">
        <p14:creationId xmlns:p14="http://schemas.microsoft.com/office/powerpoint/2010/main" val="3012236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V3 and FHIR</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Based on RIM, vocab &amp; ISO Data types foundations</a:t>
            </a:r>
          </a:p>
          <a:p>
            <a:r>
              <a:rPr lang="en-US" noProof="0" dirty="0"/>
              <a:t>Support XML syntax</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Simpler models &amp; syntax (reference model hidden)</a:t>
            </a:r>
          </a:p>
          <a:p>
            <a:r>
              <a:rPr lang="en-US" noProof="0" dirty="0"/>
              <a:t>Friendly names</a:t>
            </a:r>
          </a:p>
          <a:p>
            <a:r>
              <a:rPr lang="en-US" noProof="0" dirty="0"/>
              <a:t>Extensibility with discovery</a:t>
            </a:r>
          </a:p>
          <a:p>
            <a:r>
              <a:rPr lang="en-US" noProof="0" dirty="0"/>
              <a:t>Easy inter-version wire compatibility</a:t>
            </a:r>
          </a:p>
          <a:p>
            <a:r>
              <a:rPr lang="en-US" noProof="0" dirty="0"/>
              <a:t>Messages, documents, etc. use same syntax</a:t>
            </a:r>
          </a:p>
          <a:p>
            <a:r>
              <a:rPr lang="en-US" noProof="0" dirty="0"/>
              <a:t>JSON syntax too</a:t>
            </a:r>
          </a:p>
        </p:txBody>
      </p:sp>
    </p:spTree>
    <p:extLst>
      <p:ext uri="{BB962C8B-B14F-4D97-AF65-F5344CB8AC3E}">
        <p14:creationId xmlns:p14="http://schemas.microsoft.com/office/powerpoint/2010/main" val="4124284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CDA</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Support profiling for specific use-cases</a:t>
            </a:r>
          </a:p>
          <a:p>
            <a:r>
              <a:rPr lang="en-US" noProof="0" dirty="0"/>
              <a:t>Human readability is minimum for interoperability</a:t>
            </a:r>
          </a:p>
          <a:p>
            <a:r>
              <a:rPr lang="en-US" noProof="0" dirty="0"/>
              <a:t>APIs, validation tooling, profile tooling</a:t>
            </a:r>
          </a:p>
          <a:p>
            <a:r>
              <a:rPr lang="en-US" noProof="0" dirty="0"/>
              <a:t>(See v3 similarities on prior slide)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Initial discrete interoperability with the base specification (no templates)</a:t>
            </a:r>
          </a:p>
          <a:p>
            <a:r>
              <a:rPr lang="en-US" noProof="0" dirty="0"/>
              <a:t>Not restricted to just documents</a:t>
            </a:r>
          </a:p>
          <a:p>
            <a:r>
              <a:rPr lang="en-US" noProof="0" dirty="0"/>
              <a:t>Implementer tooling generated with spec</a:t>
            </a:r>
          </a:p>
          <a:p>
            <a:r>
              <a:rPr lang="en-US" noProof="0" dirty="0"/>
              <a:t>(See v3 differences on prior slide)</a:t>
            </a:r>
          </a:p>
        </p:txBody>
      </p:sp>
    </p:spTree>
    <p:extLst>
      <p:ext uri="{BB962C8B-B14F-4D97-AF65-F5344CB8AC3E}">
        <p14:creationId xmlns:p14="http://schemas.microsoft.com/office/powerpoint/2010/main" val="469289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Services</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Encourage context neutral, re-usable structures with defined behavior</a:t>
            </a:r>
          </a:p>
          <a:p>
            <a:r>
              <a:rPr lang="en-US" noProof="0" dirty="0"/>
              <a:t>RESTful interface is a simple SOA interface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Consistent data structures across services</a:t>
            </a:r>
          </a:p>
          <a:p>
            <a:r>
              <a:rPr lang="en-US" noProof="0" dirty="0"/>
              <a:t>Ease of transport across paradigms message &lt;-&gt; service &lt;-&gt; document &lt;-&gt; REST</a:t>
            </a:r>
          </a:p>
          <a:p>
            <a:r>
              <a:rPr lang="en-US" noProof="0" dirty="0"/>
              <a:t>Standard framework for defining/discovering services</a:t>
            </a:r>
          </a:p>
        </p:txBody>
      </p:sp>
    </p:spTree>
    <p:extLst>
      <p:ext uri="{BB962C8B-B14F-4D97-AF65-F5344CB8AC3E}">
        <p14:creationId xmlns:p14="http://schemas.microsoft.com/office/powerpoint/2010/main" val="1422837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 why use anything else?</a:t>
            </a:r>
          </a:p>
        </p:txBody>
      </p:sp>
      <p:sp>
        <p:nvSpPr>
          <p:cNvPr id="7" name="Content Placeholder 6"/>
          <p:cNvSpPr>
            <a:spLocks noGrp="1"/>
          </p:cNvSpPr>
          <p:nvPr>
            <p:ph idx="4294967295"/>
          </p:nvPr>
        </p:nvSpPr>
        <p:spPr>
          <a:xfrm>
            <a:off x="381000" y="1371600"/>
            <a:ext cx="8382000" cy="3360390"/>
          </a:xfrm>
          <a:prstGeom prst="rect">
            <a:avLst/>
          </a:prstGeom>
        </p:spPr>
        <p:txBody>
          <a:bodyPr/>
          <a:lstStyle/>
          <a:p>
            <a:r>
              <a:rPr lang="en-US" sz="2400" noProof="0" dirty="0"/>
              <a:t>FHIR is brand new</a:t>
            </a:r>
          </a:p>
          <a:p>
            <a:pPr lvl="1"/>
            <a:r>
              <a:rPr lang="en-US" sz="2000" noProof="0" dirty="0"/>
              <a:t>Minimal market share</a:t>
            </a:r>
          </a:p>
          <a:p>
            <a:pPr lvl="1"/>
            <a:r>
              <a:rPr lang="en-US" sz="2000" noProof="0" dirty="0"/>
              <a:t>Not yet normative</a:t>
            </a:r>
          </a:p>
          <a:p>
            <a:pPr lvl="1"/>
            <a:r>
              <a:rPr lang="en-US" sz="2000" noProof="0" dirty="0"/>
              <a:t>Limited track record</a:t>
            </a:r>
          </a:p>
          <a:p>
            <a:r>
              <a:rPr lang="en-US" sz="2400" noProof="0" dirty="0"/>
              <a:t>Business case</a:t>
            </a:r>
          </a:p>
          <a:p>
            <a:pPr lvl="1"/>
            <a:r>
              <a:rPr lang="en-US" sz="2000" noProof="0" dirty="0"/>
              <a:t>No-one dumps existing working systems just because something new is “better”</a:t>
            </a:r>
          </a:p>
          <a:p>
            <a:pPr lvl="1"/>
            <a:r>
              <a:rPr lang="en-US" sz="2000" noProof="0" dirty="0"/>
              <a:t>Most Large projects committed to one standard won’t change direction quickly (or even at all)</a:t>
            </a:r>
          </a:p>
        </p:txBody>
      </p:sp>
    </p:spTree>
    <p:extLst>
      <p:ext uri="{BB962C8B-B14F-4D97-AF65-F5344CB8AC3E}">
        <p14:creationId xmlns:p14="http://schemas.microsoft.com/office/powerpoint/2010/main" val="2509843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as a replacement</a:t>
            </a:r>
          </a:p>
        </p:txBody>
      </p:sp>
      <p:sp>
        <p:nvSpPr>
          <p:cNvPr id="3" name="Content Placeholder 2"/>
          <p:cNvSpPr>
            <a:spLocks noGrp="1"/>
          </p:cNvSpPr>
          <p:nvPr>
            <p:ph idx="4294967295"/>
          </p:nvPr>
        </p:nvSpPr>
        <p:spPr>
          <a:xfrm>
            <a:off x="381000" y="1371600"/>
            <a:ext cx="8382000" cy="3360390"/>
          </a:xfrm>
          <a:prstGeom prst="rect">
            <a:avLst/>
          </a:prstGeom>
        </p:spPr>
        <p:txBody>
          <a:bodyPr/>
          <a:lstStyle/>
          <a:p>
            <a:r>
              <a:rPr lang="en-US" sz="2100" dirty="0"/>
              <a:t>Yes, FHIR has the </a:t>
            </a:r>
            <a:r>
              <a:rPr lang="en-US" sz="2100" b="1" dirty="0"/>
              <a:t>potential</a:t>
            </a:r>
            <a:r>
              <a:rPr lang="en-US" sz="2100" dirty="0"/>
              <a:t> to supplant HL7 v3, CDA and even v2</a:t>
            </a:r>
          </a:p>
          <a:p>
            <a:r>
              <a:rPr lang="en-US" sz="2100" b="1" dirty="0"/>
              <a:t>However</a:t>
            </a:r>
          </a:p>
          <a:p>
            <a:pPr lvl="1"/>
            <a:r>
              <a:rPr lang="en-US" sz="1800" dirty="0"/>
              <a:t>It’s probably not going to do so right away</a:t>
            </a:r>
          </a:p>
          <a:p>
            <a:pPr marL="428625" indent="-385763"/>
            <a:endParaRPr lang="en-US" sz="2175" dirty="0"/>
          </a:p>
          <a:p>
            <a:pPr marL="428625" indent="-385763"/>
            <a:r>
              <a:rPr lang="en-US" sz="2175" dirty="0"/>
              <a:t>HL7 will support existing product lines so</a:t>
            </a:r>
            <a:br>
              <a:rPr lang="en-US" sz="2175" dirty="0"/>
            </a:br>
            <a:r>
              <a:rPr lang="en-US" sz="2175" dirty="0"/>
              <a:t>long as the market needs them</a:t>
            </a:r>
          </a:p>
        </p:txBody>
      </p:sp>
    </p:spTree>
    <p:extLst>
      <p:ext uri="{BB962C8B-B14F-4D97-AF65-F5344CB8AC3E}">
        <p14:creationId xmlns:p14="http://schemas.microsoft.com/office/powerpoint/2010/main" val="2989660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Implementing FHIR</a:t>
            </a:r>
            <a:endParaRPr lang="en-CA" dirty="0"/>
          </a:p>
        </p:txBody>
      </p:sp>
    </p:spTree>
    <p:extLst>
      <p:ext uri="{BB962C8B-B14F-4D97-AF65-F5344CB8AC3E}">
        <p14:creationId xmlns:p14="http://schemas.microsoft.com/office/powerpoint/2010/main" val="21709095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Tools</a:t>
            </a:r>
          </a:p>
        </p:txBody>
      </p:sp>
      <p:sp>
        <p:nvSpPr>
          <p:cNvPr id="3" name="Content Placeholder 2"/>
          <p:cNvSpPr>
            <a:spLocks noGrp="1"/>
          </p:cNvSpPr>
          <p:nvPr>
            <p:ph sz="quarter" idx="4294967295"/>
          </p:nvPr>
        </p:nvSpPr>
        <p:spPr>
          <a:xfrm>
            <a:off x="381000" y="1371600"/>
            <a:ext cx="8382000" cy="3360390"/>
          </a:xfrm>
          <a:prstGeom prst="rect">
            <a:avLst/>
          </a:prstGeom>
        </p:spPr>
        <p:txBody>
          <a:bodyPr/>
          <a:lstStyle/>
          <a:p>
            <a:r>
              <a:rPr lang="en-AU" sz="2800" dirty="0"/>
              <a:t>Reference Implementations – object models, parsers, serializers, clients, validators, utilities</a:t>
            </a:r>
          </a:p>
          <a:p>
            <a:r>
              <a:rPr lang="en-AU" sz="2800" dirty="0"/>
              <a:t>Schema, Schematron, Validation Pack</a:t>
            </a:r>
          </a:p>
          <a:p>
            <a:r>
              <a:rPr lang="en-AU" sz="2800" dirty="0"/>
              <a:t>1000s of examples</a:t>
            </a:r>
          </a:p>
          <a:p>
            <a:r>
              <a:rPr lang="en-AU" sz="2800" dirty="0"/>
              <a:t>Servers… </a:t>
            </a:r>
          </a:p>
        </p:txBody>
      </p:sp>
    </p:spTree>
    <p:extLst>
      <p:ext uri="{BB962C8B-B14F-4D97-AF65-F5344CB8AC3E}">
        <p14:creationId xmlns:p14="http://schemas.microsoft.com/office/powerpoint/2010/main" val="41764607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Testing Platforms</a:t>
            </a:r>
            <a:r>
              <a:rPr lang="en-AU" dirty="0"/>
              <a:t/>
            </a:r>
            <a:br>
              <a:rPr lang="en-AU" dirty="0"/>
            </a:br>
            <a:r>
              <a:rPr lang="en-AU" sz="1600" b="0" dirty="0" smtClean="0">
                <a:hlinkClick r:id="rId2"/>
              </a:rPr>
              <a:t>https</a:t>
            </a:r>
            <a:r>
              <a:rPr lang="en-AU" sz="1600" b="0" dirty="0">
                <a:hlinkClick r:id="rId2"/>
              </a:rPr>
              <a:t>://</a:t>
            </a:r>
            <a:r>
              <a:rPr lang="en-AU" sz="1600" b="0" dirty="0" smtClean="0">
                <a:hlinkClick r:id="rId2"/>
              </a:rPr>
              <a:t>confluence.hl7.org/display/FHIR/Testing+Platforms</a:t>
            </a:r>
            <a:r>
              <a:rPr lang="en-AU" sz="1600" b="0" dirty="0" smtClean="0"/>
              <a:t> </a:t>
            </a:r>
            <a:endParaRPr lang="en-AU" b="0" dirty="0"/>
          </a:p>
        </p:txBody>
      </p:sp>
      <p:sp>
        <p:nvSpPr>
          <p:cNvPr id="5" name="Text Placeholder 4"/>
          <p:cNvSpPr>
            <a:spLocks noGrp="1"/>
          </p:cNvSpPr>
          <p:nvPr>
            <p:ph type="body" sz="quarter" idx="13"/>
          </p:nvPr>
        </p:nvSpPr>
        <p:spPr/>
        <p:txBody>
          <a:bodyPr/>
          <a:lstStyle/>
          <a:p>
            <a:r>
              <a:rPr lang="en-US" sz="2000" dirty="0">
                <a:hlinkClick r:id="rId3"/>
              </a:rPr>
              <a:t>Inferno </a:t>
            </a:r>
            <a:r>
              <a:rPr lang="en-US" sz="2000" dirty="0"/>
              <a:t>- Inferno Framework is a rigorous and extensible testing development framework for HL7® FHIR® and beyond.</a:t>
            </a:r>
          </a:p>
          <a:p>
            <a:pPr lvl="1"/>
            <a:r>
              <a:rPr lang="en-US" sz="1800" dirty="0"/>
              <a:t>Successor to </a:t>
            </a:r>
            <a:r>
              <a:rPr lang="en-US" sz="1800" dirty="0">
                <a:hlinkClick r:id="rId4"/>
              </a:rPr>
              <a:t>Crucible </a:t>
            </a:r>
            <a:r>
              <a:rPr lang="en-US" sz="1800" dirty="0"/>
              <a:t>- open source testing tools for FHIR</a:t>
            </a:r>
          </a:p>
          <a:p>
            <a:r>
              <a:rPr lang="en-US" sz="2000" dirty="0">
                <a:hlinkClick r:id="rId5"/>
              </a:rPr>
              <a:t>Touchstone </a:t>
            </a:r>
            <a:r>
              <a:rPr lang="en-US" sz="2000" dirty="0"/>
              <a:t>- Testing FHIR Client or Servers using Test-Driven-Development (TDD)</a:t>
            </a:r>
          </a:p>
          <a:p>
            <a:r>
              <a:rPr lang="en-US" sz="2000" dirty="0"/>
              <a:t>IHE / NIST have developed a </a:t>
            </a:r>
            <a:r>
              <a:rPr lang="en-US" sz="2000" dirty="0" err="1"/>
              <a:t>TestScript</a:t>
            </a:r>
            <a:r>
              <a:rPr lang="en-US" sz="2000" dirty="0"/>
              <a:t> based test tool that is predominantly used today to test the IHE-MHD implementation guide</a:t>
            </a:r>
            <a:r>
              <a:rPr lang="en-US" sz="2000" dirty="0" smtClean="0"/>
              <a:t>.</a:t>
            </a:r>
          </a:p>
          <a:p>
            <a:pPr lvl="1"/>
            <a:r>
              <a:rPr lang="en-US" sz="1600" dirty="0" smtClean="0">
                <a:hlinkClick r:id="rId6"/>
              </a:rPr>
              <a:t>https</a:t>
            </a:r>
            <a:r>
              <a:rPr lang="en-US" sz="1600" dirty="0">
                <a:hlinkClick r:id="rId6"/>
              </a:rPr>
              <a:t>://</a:t>
            </a:r>
            <a:r>
              <a:rPr lang="en-US" sz="1600" dirty="0" smtClean="0">
                <a:hlinkClick r:id="rId6"/>
              </a:rPr>
              <a:t>github.com/usnistgov/asbestos</a:t>
            </a:r>
            <a:r>
              <a:rPr lang="en-US" sz="1600" dirty="0" smtClean="0"/>
              <a:t> </a:t>
            </a:r>
            <a:endParaRPr lang="en-US" sz="1600" dirty="0"/>
          </a:p>
        </p:txBody>
      </p:sp>
    </p:spTree>
    <p:extLst>
      <p:ext uri="{BB962C8B-B14F-4D97-AF65-F5344CB8AC3E}">
        <p14:creationId xmlns:p14="http://schemas.microsoft.com/office/powerpoint/2010/main" val="18627842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Test Servers</a:t>
            </a:r>
            <a:br>
              <a:rPr lang="en-AU" dirty="0"/>
            </a:br>
            <a:r>
              <a:rPr lang="en-AU" sz="1600" b="0" dirty="0">
                <a:hlinkClick r:id="rId2"/>
              </a:rPr>
              <a:t>https://</a:t>
            </a:r>
            <a:r>
              <a:rPr lang="en-AU" sz="1600" b="0" dirty="0" smtClean="0">
                <a:hlinkClick r:id="rId2"/>
              </a:rPr>
              <a:t>confluence.hl7.org/display/FHIR/Public+Test+Servers</a:t>
            </a:r>
            <a:r>
              <a:rPr lang="en-AU" sz="1600" b="0" dirty="0" smtClean="0"/>
              <a:t> </a:t>
            </a:r>
            <a:endParaRPr lang="en-AU" b="0" dirty="0"/>
          </a:p>
        </p:txBody>
      </p:sp>
      <p:sp>
        <p:nvSpPr>
          <p:cNvPr id="3" name="Content Placeholder 2"/>
          <p:cNvSpPr>
            <a:spLocks noGrp="1"/>
          </p:cNvSpPr>
          <p:nvPr>
            <p:ph sz="quarter" idx="4294967295"/>
          </p:nvPr>
        </p:nvSpPr>
        <p:spPr>
          <a:xfrm>
            <a:off x="381000" y="1371600"/>
            <a:ext cx="8382000" cy="3360390"/>
          </a:xfrm>
          <a:prstGeom prst="rect">
            <a:avLst/>
          </a:prstGeom>
        </p:spPr>
        <p:txBody>
          <a:bodyPr/>
          <a:lstStyle/>
          <a:p>
            <a:r>
              <a:rPr lang="en-AU" sz="2400" dirty="0"/>
              <a:t>Use the servers to explore how it works</a:t>
            </a:r>
          </a:p>
          <a:p>
            <a:r>
              <a:rPr lang="en-AU" sz="2400" dirty="0" smtClean="0"/>
              <a:t>Write </a:t>
            </a:r>
            <a:r>
              <a:rPr lang="en-AU" sz="2400" dirty="0"/>
              <a:t>clients that use the test data</a:t>
            </a:r>
          </a:p>
          <a:p>
            <a:r>
              <a:rPr lang="en-AU" sz="2400" dirty="0"/>
              <a:t>Test that you got your own system right</a:t>
            </a:r>
          </a:p>
          <a:p>
            <a:r>
              <a:rPr lang="en-AU" sz="2400" dirty="0"/>
              <a:t>Most developers:</a:t>
            </a:r>
          </a:p>
          <a:p>
            <a:pPr lvl="1"/>
            <a:r>
              <a:rPr lang="en-AU" sz="2000" dirty="0"/>
              <a:t>Use the servers to learn</a:t>
            </a:r>
          </a:p>
          <a:p>
            <a:pPr lvl="1"/>
            <a:r>
              <a:rPr lang="en-AU" sz="2000" dirty="0"/>
              <a:t>Consult the documentation occasionally</a:t>
            </a:r>
          </a:p>
          <a:p>
            <a:pPr lvl="1"/>
            <a:r>
              <a:rPr lang="en-AU" sz="2000" dirty="0"/>
              <a:t>We do recommend reading the specification </a:t>
            </a:r>
            <a:r>
              <a:rPr lang="en-AU" sz="2000" dirty="0" smtClean="0"/>
              <a:t>:-)</a:t>
            </a:r>
            <a:endParaRPr lang="en-AU" sz="2000" dirty="0"/>
          </a:p>
        </p:txBody>
      </p:sp>
    </p:spTree>
    <p:extLst>
      <p:ext uri="{BB962C8B-B14F-4D97-AF65-F5344CB8AC3E}">
        <p14:creationId xmlns:p14="http://schemas.microsoft.com/office/powerpoint/2010/main" val="3411476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CDA</a:t>
            </a:r>
          </a:p>
        </p:txBody>
      </p:sp>
      <p:sp>
        <p:nvSpPr>
          <p:cNvPr id="3" name="Content Placeholder 2"/>
          <p:cNvSpPr>
            <a:spLocks noGrp="1"/>
          </p:cNvSpPr>
          <p:nvPr>
            <p:ph type="body" sz="quarter" idx="13"/>
          </p:nvPr>
        </p:nvSpPr>
        <p:spPr>
          <a:prstGeom prst="rect">
            <a:avLst/>
          </a:prstGeom>
        </p:spPr>
        <p:txBody>
          <a:bodyPr/>
          <a:lstStyle/>
          <a:p>
            <a:r>
              <a:rPr lang="en-US" sz="2800" noProof="0" dirty="0"/>
              <a:t>Broad implementation, human-to-human interoperability, but:</a:t>
            </a:r>
          </a:p>
          <a:p>
            <a:pPr lvl="1"/>
            <a:r>
              <a:rPr lang="en-US" sz="2400" noProof="0" dirty="0"/>
              <a:t>Still a very steep learning curve</a:t>
            </a:r>
          </a:p>
          <a:p>
            <a:pPr lvl="1"/>
            <a:r>
              <a:rPr lang="en-US" sz="2400" noProof="0" dirty="0"/>
              <a:t>Interoperability beyond a human-to-human level is still a challenge, even with templates</a:t>
            </a:r>
          </a:p>
          <a:p>
            <a:pPr lvl="1"/>
            <a:r>
              <a:rPr lang="en-US" sz="2400" noProof="0" dirty="0"/>
              <a:t>Document architecture doesn’t fit all problems</a:t>
            </a:r>
          </a:p>
          <a:p>
            <a:pPr lvl="1"/>
            <a:r>
              <a:rPr lang="en-US" sz="2400" noProof="0" dirty="0"/>
              <a:t>Still a diversity of implementations</a:t>
            </a:r>
          </a:p>
          <a:p>
            <a:pPr lvl="1"/>
            <a:r>
              <a:rPr lang="en-US" sz="2400" noProof="0" dirty="0"/>
              <a:t>Extensibility is difficult</a:t>
            </a:r>
          </a:p>
        </p:txBody>
      </p:sp>
    </p:spTree>
    <p:extLst>
      <p:ext uri="{BB962C8B-B14F-4D97-AF65-F5344CB8AC3E}">
        <p14:creationId xmlns:p14="http://schemas.microsoft.com/office/powerpoint/2010/main" val="15071390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endParaRPr lang="en-CA" dirty="0"/>
          </a:p>
        </p:txBody>
      </p:sp>
      <p:sp>
        <p:nvSpPr>
          <p:cNvPr id="3" name="Content Placeholder 2"/>
          <p:cNvSpPr>
            <a:spLocks noGrp="1"/>
          </p:cNvSpPr>
          <p:nvPr>
            <p:ph type="body" sz="quarter" idx="13"/>
          </p:nvPr>
        </p:nvSpPr>
        <p:spPr>
          <a:prstGeom prst="rect">
            <a:avLst/>
          </a:prstGeom>
        </p:spPr>
        <p:txBody>
          <a:bodyPr/>
          <a:lstStyle/>
          <a:p>
            <a:r>
              <a:rPr lang="en-CA" sz="2400" dirty="0"/>
              <a:t>Access public server using</a:t>
            </a:r>
          </a:p>
          <a:p>
            <a:pPr lvl="1"/>
            <a:r>
              <a:rPr lang="en-CA" sz="2100" dirty="0"/>
              <a:t>Browser can be used for Read interactions</a:t>
            </a:r>
          </a:p>
          <a:p>
            <a:pPr lvl="2"/>
            <a:r>
              <a:rPr lang="en-CA" dirty="0"/>
              <a:t>Clickable demo at fhirtest.com</a:t>
            </a:r>
          </a:p>
          <a:p>
            <a:pPr lvl="1"/>
            <a:r>
              <a:rPr lang="en-CA" sz="2100" dirty="0"/>
              <a:t>Developer Tools to Create and Update </a:t>
            </a:r>
          </a:p>
          <a:p>
            <a:pPr lvl="2"/>
            <a:r>
              <a:rPr lang="en-CA" dirty="0"/>
              <a:t>Postman, Fiddler and other applications</a:t>
            </a:r>
          </a:p>
          <a:p>
            <a:pPr lvl="2"/>
            <a:r>
              <a:rPr lang="en-CA" dirty="0"/>
              <a:t>Curl – command line tool</a:t>
            </a:r>
          </a:p>
          <a:p>
            <a:pPr lvl="2"/>
            <a:r>
              <a:rPr lang="en-CA" dirty="0"/>
              <a:t>ClinFHIR, NotePad++ Plugin</a:t>
            </a:r>
          </a:p>
          <a:p>
            <a:pPr lvl="2"/>
            <a:r>
              <a:rPr lang="en-CA" dirty="0"/>
              <a:t>Also XML/JSON tools e.g. XMLSpy, Oxygen</a:t>
            </a:r>
          </a:p>
        </p:txBody>
      </p:sp>
    </p:spTree>
    <p:extLst>
      <p:ext uri="{BB962C8B-B14F-4D97-AF65-F5344CB8AC3E}">
        <p14:creationId xmlns:p14="http://schemas.microsoft.com/office/powerpoint/2010/main" val="5968992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to Visualize FHIR resources	</a:t>
            </a:r>
          </a:p>
        </p:txBody>
      </p:sp>
      <p:sp>
        <p:nvSpPr>
          <p:cNvPr id="3" name="Content Placeholder 2"/>
          <p:cNvSpPr>
            <a:spLocks noGrp="1"/>
          </p:cNvSpPr>
          <p:nvPr>
            <p:ph type="body" sz="quarter" idx="13"/>
          </p:nvPr>
        </p:nvSpPr>
        <p:spPr>
          <a:prstGeom prst="rect">
            <a:avLst/>
          </a:prstGeom>
        </p:spPr>
        <p:txBody>
          <a:bodyPr/>
          <a:lstStyle/>
          <a:p>
            <a:r>
              <a:rPr lang="en-US" sz="2800" dirty="0"/>
              <a:t>(David Hay’s) clinFHIR tool</a:t>
            </a:r>
          </a:p>
          <a:p>
            <a:pPr lvl="1"/>
            <a:r>
              <a:rPr lang="en-US" sz="2400" dirty="0">
                <a:hlinkClick r:id="rId3"/>
              </a:rPr>
              <a:t>http://</a:t>
            </a:r>
            <a:r>
              <a:rPr lang="en-US" sz="2400" dirty="0" smtClean="0">
                <a:hlinkClick r:id="rId3"/>
              </a:rPr>
              <a:t>clinfhir.com</a:t>
            </a:r>
            <a:r>
              <a:rPr lang="en-US" sz="2400" dirty="0" smtClean="0"/>
              <a:t> </a:t>
            </a:r>
            <a:endParaRPr lang="en-US" sz="2400" dirty="0"/>
          </a:p>
          <a:p>
            <a:pPr lvl="1"/>
            <a:r>
              <a:rPr lang="en-US" sz="2400" dirty="0"/>
              <a:t>Educational tool</a:t>
            </a:r>
          </a:p>
          <a:p>
            <a:pPr lvl="2"/>
            <a:r>
              <a:rPr lang="en-US" sz="2000" dirty="0"/>
              <a:t>For non-techies (especially clinicians &amp; BA)</a:t>
            </a:r>
          </a:p>
          <a:p>
            <a:pPr lvl="2"/>
            <a:r>
              <a:rPr lang="en-US" sz="2000" dirty="0"/>
              <a:t>Beta software!</a:t>
            </a:r>
          </a:p>
          <a:p>
            <a:pPr lvl="1"/>
            <a:r>
              <a:rPr lang="en-US" sz="2400" dirty="0"/>
              <a:t>Resource Builder</a:t>
            </a:r>
          </a:p>
          <a:p>
            <a:pPr lvl="2"/>
            <a:r>
              <a:rPr lang="en-US" sz="2000" dirty="0"/>
              <a:t>View Resources</a:t>
            </a:r>
          </a:p>
          <a:p>
            <a:pPr lvl="2"/>
            <a:r>
              <a:rPr lang="en-US" sz="2000" dirty="0"/>
              <a:t>Create </a:t>
            </a:r>
            <a:r>
              <a:rPr lang="en-US" sz="2000" dirty="0" smtClean="0"/>
              <a:t>Condition</a:t>
            </a:r>
            <a:endParaRPr lang="en-US" sz="2000" dirty="0"/>
          </a:p>
        </p:txBody>
      </p:sp>
    </p:spTree>
    <p:extLst>
      <p:ext uri="{BB962C8B-B14F-4D97-AF65-F5344CB8AC3E}">
        <p14:creationId xmlns:p14="http://schemas.microsoft.com/office/powerpoint/2010/main" val="31362175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to Visualize FHIR resources	</a:t>
            </a:r>
          </a:p>
        </p:txBody>
      </p:sp>
      <p:sp>
        <p:nvSpPr>
          <p:cNvPr id="3" name="Content Placeholder 2"/>
          <p:cNvSpPr>
            <a:spLocks noGrp="1"/>
          </p:cNvSpPr>
          <p:nvPr>
            <p:ph type="body" sz="quarter" idx="13"/>
          </p:nvPr>
        </p:nvSpPr>
        <p:spPr>
          <a:prstGeom prst="rect">
            <a:avLst/>
          </a:prstGeom>
        </p:spPr>
        <p:txBody>
          <a:bodyPr/>
          <a:lstStyle/>
          <a:p>
            <a:r>
              <a:rPr lang="en-US" sz="2800" dirty="0"/>
              <a:t>TextEditor</a:t>
            </a:r>
          </a:p>
          <a:p>
            <a:pPr lvl="1"/>
            <a:r>
              <a:rPr lang="en-US" sz="2400" dirty="0"/>
              <a:t>Notepad++</a:t>
            </a:r>
          </a:p>
          <a:p>
            <a:pPr lvl="2"/>
            <a:r>
              <a:rPr lang="en-US" sz="2000" dirty="0"/>
              <a:t>FHIR Plugin (</a:t>
            </a:r>
            <a:r>
              <a:rPr lang="en-US" sz="2000" dirty="0">
                <a:hlinkClick r:id="rId3"/>
              </a:rPr>
              <a:t>http://www.healthintersections.com.au/FhirServer/fhirnpp.htm</a:t>
            </a:r>
            <a:r>
              <a:rPr lang="en-US" sz="2000" dirty="0"/>
              <a:t>)</a:t>
            </a:r>
          </a:p>
          <a:p>
            <a:pPr lvl="1"/>
            <a:r>
              <a:rPr lang="en-US" sz="2400" dirty="0"/>
              <a:t>Atom, etc.</a:t>
            </a:r>
          </a:p>
          <a:p>
            <a:r>
              <a:rPr lang="en-US" sz="2800" dirty="0"/>
              <a:t>XML/JSON editors</a:t>
            </a:r>
          </a:p>
          <a:p>
            <a:pPr lvl="1"/>
            <a:r>
              <a:rPr lang="en-US" sz="2400" dirty="0"/>
              <a:t>XMLSpy, Oxygen etc</a:t>
            </a:r>
            <a:r>
              <a:rPr lang="en-US" sz="2400" dirty="0" smtClean="0"/>
              <a:t>.</a:t>
            </a:r>
            <a:endParaRPr lang="en-US" sz="2400" dirty="0"/>
          </a:p>
        </p:txBody>
      </p:sp>
      <p:sp>
        <p:nvSpPr>
          <p:cNvPr id="8" name="Slide Number Placeholder 3">
            <a:extLst>
              <a:ext uri="{FF2B5EF4-FFF2-40B4-BE49-F238E27FC236}">
                <a16:creationId xmlns="" xmlns:a16="http://schemas.microsoft.com/office/drawing/2014/main" id="{E39AE785-B169-4FF4-B1BD-E39DFF292DA9}"/>
              </a:ext>
            </a:extLst>
          </p:cNvPr>
          <p:cNvSpPr>
            <a:spLocks noGrp="1"/>
          </p:cNvSpPr>
          <p:nvPr>
            <p:ph type="sldNum" sz="quarter" idx="11"/>
          </p:nvPr>
        </p:nvSpPr>
        <p:spPr>
          <a:prstGeom prst="rect">
            <a:avLst/>
          </a:prstGeom>
        </p:spPr>
        <p:txBody>
          <a:bodyPr/>
          <a:lstStyle/>
          <a:p>
            <a:fld id="{5CC3E5C4-3E2B-40F1-9F2B-C46CEB0C88DF}" type="slidenum">
              <a:rPr lang="en-CA" smtClean="0"/>
              <a:pPr/>
              <a:t>112</a:t>
            </a:fld>
            <a:endParaRPr lang="en-CA" dirty="0"/>
          </a:p>
        </p:txBody>
      </p:sp>
    </p:spTree>
    <p:extLst>
      <p:ext uri="{BB962C8B-B14F-4D97-AF65-F5344CB8AC3E}">
        <p14:creationId xmlns:p14="http://schemas.microsoft.com/office/powerpoint/2010/main" val="604123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Connectathons</a:t>
            </a:r>
          </a:p>
        </p:txBody>
      </p:sp>
      <p:sp>
        <p:nvSpPr>
          <p:cNvPr id="3" name="Content Placeholder 2"/>
          <p:cNvSpPr>
            <a:spLocks noGrp="1"/>
          </p:cNvSpPr>
          <p:nvPr>
            <p:ph type="body" sz="quarter" idx="13"/>
          </p:nvPr>
        </p:nvSpPr>
        <p:spPr>
          <a:prstGeom prst="rect">
            <a:avLst/>
          </a:prstGeom>
        </p:spPr>
        <p:txBody>
          <a:bodyPr/>
          <a:lstStyle/>
          <a:p>
            <a:r>
              <a:rPr lang="en-AU" sz="2100" dirty="0"/>
              <a:t>Open invitation to any interested party to come and write software that exchanges FHIR resources</a:t>
            </a:r>
          </a:p>
          <a:p>
            <a:r>
              <a:rPr lang="en-AU" sz="2100" dirty="0"/>
              <a:t>Always hold one before HL7 meetings (last week) + Others by invitation</a:t>
            </a:r>
          </a:p>
          <a:p>
            <a:r>
              <a:rPr lang="en-AU" sz="2100" dirty="0"/>
              <a:t>Mix of skills</a:t>
            </a:r>
          </a:p>
          <a:p>
            <a:pPr lvl="1"/>
            <a:r>
              <a:rPr lang="en-AU" sz="1800" dirty="0"/>
              <a:t>Newbies (“where is the spec?”)</a:t>
            </a:r>
          </a:p>
          <a:p>
            <a:pPr lvl="1"/>
            <a:r>
              <a:rPr lang="en-AU" sz="1800" dirty="0"/>
              <a:t>Old hands who’ve been to every connectathon</a:t>
            </a:r>
          </a:p>
          <a:p>
            <a:pPr lvl="1"/>
            <a:r>
              <a:rPr lang="en-AU" sz="1800" dirty="0"/>
              <a:t>Experiment with new features</a:t>
            </a:r>
          </a:p>
          <a:p>
            <a:r>
              <a:rPr lang="en-AU" sz="2100" dirty="0"/>
              <a:t>We have a virtual connectathon all the time…</a:t>
            </a:r>
          </a:p>
        </p:txBody>
      </p:sp>
    </p:spTree>
    <p:extLst>
      <p:ext uri="{BB962C8B-B14F-4D97-AF65-F5344CB8AC3E}">
        <p14:creationId xmlns:p14="http://schemas.microsoft.com/office/powerpoint/2010/main" val="42879420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Assistance</a:t>
            </a:r>
          </a:p>
        </p:txBody>
      </p:sp>
      <p:pic>
        <p:nvPicPr>
          <p:cNvPr id="7" name="Snagit_PPT35C0" descr="PPT35C0.png"/>
          <p:cNvPicPr>
            <a:picLocks noGrp="1" noChangeAspect="1"/>
          </p:cNvPicPr>
          <p:nvPr>
            <p:ph idx="4294967295"/>
          </p:nvPr>
        </p:nvPicPr>
        <p:blipFill>
          <a:blip r:embed="rId3" cstate="print"/>
          <a:stretch>
            <a:fillRect/>
          </a:stretch>
        </p:blipFill>
        <p:spPr>
          <a:xfrm>
            <a:off x="1066891" y="3437587"/>
            <a:ext cx="1290590" cy="1290590"/>
          </a:xfrm>
          <a:prstGeom prst="rect">
            <a:avLst/>
          </a:prstGeom>
        </p:spPr>
      </p:pic>
      <p:pic>
        <p:nvPicPr>
          <p:cNvPr id="36866" name="Picture 2" descr="https://zulip.org/images/logos/zulip-icon-512x512.png"/>
          <p:cNvPicPr>
            <a:picLocks noChangeAspect="1" noChangeArrowheads="1"/>
          </p:cNvPicPr>
          <p:nvPr/>
        </p:nvPicPr>
        <p:blipFill>
          <a:blip r:embed="rId4" cstate="print"/>
          <a:srcRect/>
          <a:stretch>
            <a:fillRect/>
          </a:stretch>
        </p:blipFill>
        <p:spPr bwMode="auto">
          <a:xfrm>
            <a:off x="6102080" y="2059725"/>
            <a:ext cx="2055950" cy="2055951"/>
          </a:xfrm>
          <a:prstGeom prst="rect">
            <a:avLst/>
          </a:prstGeom>
          <a:noFill/>
        </p:spPr>
      </p:pic>
      <p:sp>
        <p:nvSpPr>
          <p:cNvPr id="8" name="TextBox 7"/>
          <p:cNvSpPr txBox="1"/>
          <p:nvPr/>
        </p:nvSpPr>
        <p:spPr>
          <a:xfrm>
            <a:off x="6102080" y="4175072"/>
            <a:ext cx="2288885" cy="369332"/>
          </a:xfrm>
          <a:prstGeom prst="rect">
            <a:avLst/>
          </a:prstGeom>
          <a:noFill/>
        </p:spPr>
        <p:txBody>
          <a:bodyPr wrap="square" rtlCol="0">
            <a:spAutoFit/>
          </a:bodyPr>
          <a:lstStyle/>
          <a:p>
            <a:r>
              <a:rPr lang="en-US" dirty="0" smtClean="0"/>
              <a:t>chat.fhir.org (“</a:t>
            </a:r>
            <a:r>
              <a:rPr lang="en-US" dirty="0"/>
              <a:t>Zulip”)</a:t>
            </a:r>
          </a:p>
        </p:txBody>
      </p:sp>
      <p:sp>
        <p:nvSpPr>
          <p:cNvPr id="10" name="TextBox 9"/>
          <p:cNvSpPr txBox="1"/>
          <p:nvPr/>
        </p:nvSpPr>
        <p:spPr>
          <a:xfrm>
            <a:off x="2524781" y="3840508"/>
            <a:ext cx="2746466" cy="646331"/>
          </a:xfrm>
          <a:prstGeom prst="rect">
            <a:avLst/>
          </a:prstGeom>
          <a:noFill/>
        </p:spPr>
        <p:txBody>
          <a:bodyPr wrap="square" rtlCol="0">
            <a:spAutoFit/>
          </a:bodyPr>
          <a:lstStyle/>
          <a:p>
            <a:r>
              <a:rPr lang="en-US" dirty="0">
                <a:hlinkClick r:id="rId5"/>
              </a:rPr>
              <a:t>http://</a:t>
            </a:r>
            <a:r>
              <a:rPr lang="en-US" dirty="0" smtClean="0">
                <a:hlinkClick r:id="rId5"/>
              </a:rPr>
              <a:t>stackoverflow.com/questions/tagged/hl7-fhir</a:t>
            </a:r>
            <a:r>
              <a:rPr lang="en-US" dirty="0" smtClean="0"/>
              <a:t> </a:t>
            </a:r>
            <a:endParaRPr lang="en-US" dirty="0"/>
          </a:p>
        </p:txBody>
      </p:sp>
      <p:sp>
        <p:nvSpPr>
          <p:cNvPr id="11" name="TextBox 10"/>
          <p:cNvSpPr txBox="1"/>
          <p:nvPr/>
        </p:nvSpPr>
        <p:spPr>
          <a:xfrm>
            <a:off x="1712186" y="1761437"/>
            <a:ext cx="4587045" cy="369332"/>
          </a:xfrm>
          <a:prstGeom prst="rect">
            <a:avLst/>
          </a:prstGeom>
          <a:noFill/>
        </p:spPr>
        <p:txBody>
          <a:bodyPr wrap="square" rtlCol="0">
            <a:spAutoFit/>
          </a:bodyPr>
          <a:lstStyle/>
          <a:p>
            <a:r>
              <a:rPr lang="en-US" dirty="0">
                <a:hlinkClick r:id="rId6"/>
              </a:rPr>
              <a:t>https://</a:t>
            </a:r>
            <a:r>
              <a:rPr lang="en-US" dirty="0" smtClean="0">
                <a:hlinkClick r:id="rId6"/>
              </a:rPr>
              <a:t>jira.hl7.org/projects/FHIR/summary</a:t>
            </a:r>
            <a:r>
              <a:rPr lang="en-US" dirty="0" smtClean="0"/>
              <a:t> </a:t>
            </a:r>
            <a:endParaRPr lang="en-US" dirty="0"/>
          </a:p>
        </p:txBody>
      </p:sp>
      <p:sp>
        <p:nvSpPr>
          <p:cNvPr id="12" name="TextBox 11">
            <a:extLst>
              <a:ext uri="{FF2B5EF4-FFF2-40B4-BE49-F238E27FC236}">
                <a16:creationId xmlns="" xmlns:a16="http://schemas.microsoft.com/office/drawing/2014/main" id="{CDE5000B-9032-47AE-9B91-6C5D8AF7B79F}"/>
              </a:ext>
            </a:extLst>
          </p:cNvPr>
          <p:cNvSpPr txBox="1"/>
          <p:nvPr/>
        </p:nvSpPr>
        <p:spPr>
          <a:xfrm>
            <a:off x="1170529" y="2845843"/>
            <a:ext cx="2708503" cy="369332"/>
          </a:xfrm>
          <a:prstGeom prst="rect">
            <a:avLst/>
          </a:prstGeom>
          <a:noFill/>
        </p:spPr>
        <p:txBody>
          <a:bodyPr wrap="square" rtlCol="0">
            <a:spAutoFit/>
          </a:bodyPr>
          <a:lstStyle/>
          <a:p>
            <a:r>
              <a:rPr lang="en-US" dirty="0">
                <a:hlinkClick r:id="rId7"/>
              </a:rPr>
              <a:t>http://</a:t>
            </a:r>
            <a:r>
              <a:rPr lang="en-US" dirty="0" smtClean="0">
                <a:hlinkClick r:id="rId7"/>
              </a:rPr>
              <a:t>community.fhir.org</a:t>
            </a:r>
            <a:r>
              <a:rPr lang="en-US" dirty="0" smtClean="0"/>
              <a:t> </a:t>
            </a:r>
            <a:endParaRPr lang="en-US" dirty="0"/>
          </a:p>
        </p:txBody>
      </p:sp>
      <p:pic>
        <p:nvPicPr>
          <p:cNvPr id="13" name="Snagit_PPT35C0">
            <a:extLst>
              <a:ext uri="{FF2B5EF4-FFF2-40B4-BE49-F238E27FC236}">
                <a16:creationId xmlns="" xmlns:a16="http://schemas.microsoft.com/office/drawing/2014/main" id="{9289E5DE-5005-41C5-A631-6B524320DE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613647" y="2406313"/>
            <a:ext cx="3784585" cy="5335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3"/>
          <p:cNvPicPr>
            <a:picLocks noChangeAspect="1"/>
          </p:cNvPicPr>
          <p:nvPr/>
        </p:nvPicPr>
        <p:blipFill>
          <a:blip r:embed="rId9"/>
          <a:stretch>
            <a:fillRect/>
          </a:stretch>
        </p:blipFill>
        <p:spPr>
          <a:xfrm>
            <a:off x="4206842" y="1180768"/>
            <a:ext cx="1895238" cy="552381"/>
          </a:xfrm>
          <a:prstGeom prst="rect">
            <a:avLst/>
          </a:prstGeom>
        </p:spPr>
      </p:pic>
      <p:pic>
        <p:nvPicPr>
          <p:cNvPr id="5" name="Picture 4"/>
          <p:cNvPicPr>
            <a:picLocks noChangeAspect="1"/>
          </p:cNvPicPr>
          <p:nvPr/>
        </p:nvPicPr>
        <p:blipFill>
          <a:blip r:embed="rId10"/>
          <a:stretch>
            <a:fillRect/>
          </a:stretch>
        </p:blipFill>
        <p:spPr>
          <a:xfrm>
            <a:off x="1758954" y="1180768"/>
            <a:ext cx="2447888" cy="540813"/>
          </a:xfrm>
          <a:prstGeom prst="rect">
            <a:avLst/>
          </a:prstGeom>
        </p:spPr>
      </p:pic>
    </p:spTree>
    <p:extLst>
      <p:ext uri="{BB962C8B-B14F-4D97-AF65-F5344CB8AC3E}">
        <p14:creationId xmlns:p14="http://schemas.microsoft.com/office/powerpoint/2010/main" val="784906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can FHIR be used?</a:t>
            </a:r>
          </a:p>
        </p:txBody>
      </p:sp>
      <p:sp>
        <p:nvSpPr>
          <p:cNvPr id="3" name="Content Placeholder 2"/>
          <p:cNvSpPr>
            <a:spLocks noGrp="1"/>
          </p:cNvSpPr>
          <p:nvPr>
            <p:ph type="body" sz="quarter" idx="13"/>
          </p:nvPr>
        </p:nvSpPr>
        <p:spPr>
          <a:prstGeom prst="rect">
            <a:avLst/>
          </a:prstGeom>
        </p:spPr>
        <p:txBody>
          <a:bodyPr/>
          <a:lstStyle/>
          <a:p>
            <a:r>
              <a:rPr lang="en-AU" sz="2800" dirty="0"/>
              <a:t>Classic in-institution interoperability</a:t>
            </a:r>
          </a:p>
          <a:p>
            <a:r>
              <a:rPr lang="en-AU" sz="2800" dirty="0"/>
              <a:t>Back-end e-business systems (e.g. financial)</a:t>
            </a:r>
          </a:p>
          <a:p>
            <a:r>
              <a:rPr lang="en-AU" sz="2800" dirty="0"/>
              <a:t>Regional Health Information Organizations (RHIO)</a:t>
            </a:r>
          </a:p>
          <a:p>
            <a:r>
              <a:rPr lang="en-AU" sz="2800" dirty="0"/>
              <a:t>National EHR systems</a:t>
            </a:r>
          </a:p>
          <a:p>
            <a:r>
              <a:rPr lang="en-AU" sz="2800" dirty="0"/>
              <a:t>Social Web (Health)</a:t>
            </a:r>
          </a:p>
          <a:p>
            <a:r>
              <a:rPr lang="en-AU" sz="2800" dirty="0"/>
              <a:t>Mobile Applications</a:t>
            </a:r>
          </a:p>
        </p:txBody>
      </p:sp>
    </p:spTree>
    <p:extLst>
      <p:ext uri="{BB962C8B-B14F-4D97-AF65-F5344CB8AC3E}">
        <p14:creationId xmlns:p14="http://schemas.microsoft.com/office/powerpoint/2010/main" val="6543967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Architecture</a:t>
            </a:r>
          </a:p>
        </p:txBody>
      </p:sp>
      <p:sp>
        <p:nvSpPr>
          <p:cNvPr id="3" name="Content Placeholder 2"/>
          <p:cNvSpPr>
            <a:spLocks noGrp="1"/>
          </p:cNvSpPr>
          <p:nvPr>
            <p:ph type="body" sz="quarter" idx="13"/>
          </p:nvPr>
        </p:nvSpPr>
        <p:spPr>
          <a:prstGeom prst="rect">
            <a:avLst/>
          </a:prstGeom>
        </p:spPr>
        <p:txBody>
          <a:bodyPr/>
          <a:lstStyle/>
          <a:p>
            <a:r>
              <a:rPr lang="en-AU" sz="2100" dirty="0"/>
              <a:t>Standalone FHIR Server</a:t>
            </a:r>
          </a:p>
          <a:p>
            <a:r>
              <a:rPr lang="en-AU" sz="2100" dirty="0"/>
              <a:t>A FHIR Server in front of an existing application (e.g. SQL)</a:t>
            </a:r>
          </a:p>
          <a:p>
            <a:r>
              <a:rPr lang="en-AU" sz="2100" dirty="0"/>
              <a:t>An interface engine that ‘speaks’ FHIR</a:t>
            </a:r>
          </a:p>
          <a:p>
            <a:r>
              <a:rPr lang="en-AU" sz="2100" dirty="0"/>
              <a:t>A tablet/mobile phone application</a:t>
            </a:r>
          </a:p>
          <a:p>
            <a:r>
              <a:rPr lang="en-AU" sz="2100" dirty="0"/>
              <a:t>Web portal uses FHIR to access other systems</a:t>
            </a:r>
          </a:p>
          <a:p>
            <a:r>
              <a:rPr lang="en-AU" sz="2100" dirty="0"/>
              <a:t>A healthcare application that access information from multiple systems as well as it’s own server</a:t>
            </a:r>
          </a:p>
          <a:p>
            <a:r>
              <a:rPr lang="en-AU" sz="2100" dirty="0"/>
              <a:t>Smart-On-FHIR – an EHR plug-in framework</a:t>
            </a:r>
          </a:p>
        </p:txBody>
      </p:sp>
    </p:spTree>
    <p:extLst>
      <p:ext uri="{BB962C8B-B14F-4D97-AF65-F5344CB8AC3E}">
        <p14:creationId xmlns:p14="http://schemas.microsoft.com/office/powerpoint/2010/main" val="12719613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a:t>
            </a:r>
            <a:endParaRPr lang="en-CA" dirty="0"/>
          </a:p>
        </p:txBody>
      </p:sp>
      <p:sp>
        <p:nvSpPr>
          <p:cNvPr id="3" name="Content Placeholder 2"/>
          <p:cNvSpPr>
            <a:spLocks noGrp="1"/>
          </p:cNvSpPr>
          <p:nvPr>
            <p:ph type="body" sz="quarter" idx="13"/>
          </p:nvPr>
        </p:nvSpPr>
        <p:spPr>
          <a:prstGeom prst="rect">
            <a:avLst/>
          </a:prstGeom>
        </p:spPr>
        <p:txBody>
          <a:bodyPr/>
          <a:lstStyle/>
          <a:p>
            <a:r>
              <a:rPr lang="en-US" sz="2400" dirty="0"/>
              <a:t>No expectation that people will migrate existing interfaces any time soon.</a:t>
            </a:r>
          </a:p>
          <a:p>
            <a:pPr lvl="1"/>
            <a:r>
              <a:rPr lang="en-US" sz="2000" dirty="0"/>
              <a:t>Obviously based on cost to benefit</a:t>
            </a:r>
          </a:p>
          <a:p>
            <a:r>
              <a:rPr lang="en-US" sz="2400" dirty="0"/>
              <a:t>Initial adopters will be green-field, new technology</a:t>
            </a:r>
          </a:p>
          <a:p>
            <a:r>
              <a:rPr lang="en-US" sz="2400" dirty="0"/>
              <a:t>FHIR may see use behind the scenes in v2 systems before it sees use over the wire</a:t>
            </a:r>
          </a:p>
          <a:p>
            <a:r>
              <a:rPr lang="en-US" sz="2400" dirty="0"/>
              <a:t>Forthcoming policy initiatives may necessitate revisiting existing interfaces</a:t>
            </a:r>
            <a:endParaRPr lang="en-CA" sz="2400" dirty="0"/>
          </a:p>
        </p:txBody>
      </p:sp>
    </p:spTree>
    <p:extLst>
      <p:ext uri="{BB962C8B-B14F-4D97-AF65-F5344CB8AC3E}">
        <p14:creationId xmlns:p14="http://schemas.microsoft.com/office/powerpoint/2010/main" val="30519388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v2</a:t>
            </a:r>
            <a:endParaRPr lang="en-CA" dirty="0"/>
          </a:p>
        </p:txBody>
      </p:sp>
      <p:sp>
        <p:nvSpPr>
          <p:cNvPr id="3" name="Content Placeholder 2"/>
          <p:cNvSpPr>
            <a:spLocks noGrp="1"/>
          </p:cNvSpPr>
          <p:nvPr>
            <p:ph type="body" sz="quarter" idx="13"/>
          </p:nvPr>
        </p:nvSpPr>
        <p:spPr>
          <a:prstGeom prst="rect">
            <a:avLst/>
          </a:prstGeom>
        </p:spPr>
        <p:txBody>
          <a:bodyPr/>
          <a:lstStyle/>
          <a:p>
            <a:r>
              <a:rPr lang="en-US" sz="2400" dirty="0"/>
              <a:t>Already have at least one integration engine that supports translation between v2 and FHIR</a:t>
            </a:r>
          </a:p>
          <a:p>
            <a:r>
              <a:rPr lang="en-US" sz="2400" dirty="0"/>
              <a:t>Resources map to segments reasonably well</a:t>
            </a:r>
          </a:p>
          <a:p>
            <a:r>
              <a:rPr lang="en-US" sz="2400" dirty="0"/>
              <a:t>As always, the challenge with v2 mapping is the variability of v2 interfaces</a:t>
            </a:r>
          </a:p>
          <a:p>
            <a:pPr lvl="1"/>
            <a:r>
              <a:rPr lang="en-US" sz="2000" dirty="0"/>
              <a:t>“Common” mappings can be created, but they won’t be one size fits all</a:t>
            </a:r>
          </a:p>
          <a:p>
            <a:r>
              <a:rPr lang="en-US" sz="2400" dirty="0"/>
              <a:t>Increasing </a:t>
            </a:r>
            <a:r>
              <a:rPr lang="en-US" sz="2400" dirty="0" smtClean="0"/>
              <a:t>focus</a:t>
            </a:r>
            <a:endParaRPr lang="en-US" sz="2400" dirty="0"/>
          </a:p>
        </p:txBody>
      </p:sp>
    </p:spTree>
    <p:extLst>
      <p:ext uri="{BB962C8B-B14F-4D97-AF65-F5344CB8AC3E}">
        <p14:creationId xmlns:p14="http://schemas.microsoft.com/office/powerpoint/2010/main" val="12682315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CDA</a:t>
            </a:r>
            <a:endParaRPr lang="en-CA" dirty="0"/>
          </a:p>
        </p:txBody>
      </p:sp>
      <p:sp>
        <p:nvSpPr>
          <p:cNvPr id="3" name="Content Placeholder 2"/>
          <p:cNvSpPr>
            <a:spLocks noGrp="1"/>
          </p:cNvSpPr>
          <p:nvPr>
            <p:ph type="body" sz="quarter" idx="13"/>
          </p:nvPr>
        </p:nvSpPr>
        <p:spPr>
          <a:prstGeom prst="rect">
            <a:avLst/>
          </a:prstGeom>
        </p:spPr>
        <p:txBody>
          <a:bodyPr/>
          <a:lstStyle/>
          <a:p>
            <a:r>
              <a:rPr lang="en-US" sz="2400" dirty="0">
                <a:hlinkClick r:id="rId3"/>
              </a:rPr>
              <a:t>http://</a:t>
            </a:r>
            <a:r>
              <a:rPr lang="en-US" sz="2400" dirty="0" smtClean="0">
                <a:hlinkClick r:id="rId3"/>
              </a:rPr>
              <a:t>hl7.org/fhir/us/ccda/index.html</a:t>
            </a:r>
            <a:r>
              <a:rPr lang="en-US" sz="2400" dirty="0" smtClean="0"/>
              <a:t> </a:t>
            </a:r>
            <a:endParaRPr lang="en-US" sz="2400" dirty="0"/>
          </a:p>
          <a:p>
            <a:r>
              <a:rPr lang="en-US" sz="2400" dirty="0"/>
              <a:t>Made more complex by human-readable nature</a:t>
            </a:r>
          </a:p>
          <a:p>
            <a:pPr lvl="1"/>
            <a:r>
              <a:rPr lang="en-US" sz="2000" dirty="0"/>
              <a:t>Need to ensure text &lt;-&gt; entry linkages are retained</a:t>
            </a:r>
          </a:p>
          <a:p>
            <a:pPr lvl="0"/>
            <a:r>
              <a:rPr lang="en-US" sz="2400" dirty="0"/>
              <a:t>Will best be handled</a:t>
            </a:r>
            <a:r>
              <a:rPr lang="en-US" sz="2400" baseline="0" dirty="0"/>
              <a:t> on a template by template basis</a:t>
            </a:r>
          </a:p>
          <a:p>
            <a:pPr lvl="1"/>
            <a:r>
              <a:rPr lang="en-US" sz="2000" dirty="0"/>
              <a:t>Start with well defined ones like C-CDA</a:t>
            </a:r>
          </a:p>
          <a:p>
            <a:r>
              <a:rPr lang="en-US" sz="2400" dirty="0"/>
              <a:t>United States Core Data for Interoperability (USCDI</a:t>
            </a:r>
            <a:r>
              <a:rPr lang="en-US" sz="2400" dirty="0" smtClean="0"/>
              <a:t>)</a:t>
            </a:r>
            <a:endParaRPr lang="en-CA" sz="2400" dirty="0"/>
          </a:p>
          <a:p>
            <a:pPr lvl="1"/>
            <a:r>
              <a:rPr lang="en-US" sz="2000" dirty="0">
                <a:hlinkClick r:id="rId4"/>
              </a:rPr>
              <a:t>US Core Implementation Guide</a:t>
            </a:r>
            <a:endParaRPr lang="en-US" sz="2000" dirty="0"/>
          </a:p>
        </p:txBody>
      </p:sp>
    </p:spTree>
    <p:extLst>
      <p:ext uri="{BB962C8B-B14F-4D97-AF65-F5344CB8AC3E}">
        <p14:creationId xmlns:p14="http://schemas.microsoft.com/office/powerpoint/2010/main" val="2554054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Complexity Model</a:t>
            </a:r>
          </a:p>
        </p:txBody>
      </p:sp>
      <p:cxnSp>
        <p:nvCxnSpPr>
          <p:cNvPr id="5" name="Straight Connector 4"/>
          <p:cNvCxnSpPr/>
          <p:nvPr/>
        </p:nvCxnSpPr>
        <p:spPr>
          <a:xfrm>
            <a:off x="2000250" y="1314450"/>
            <a:ext cx="0" cy="314325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000250" y="4457700"/>
            <a:ext cx="497205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777537" y="2678326"/>
            <a:ext cx="180844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100" dirty="0"/>
              <a:t>Difficulty (log)</a:t>
            </a:r>
          </a:p>
        </p:txBody>
      </p:sp>
      <p:sp>
        <p:nvSpPr>
          <p:cNvPr id="29702" name="TextBox 10"/>
          <p:cNvSpPr txBox="1">
            <a:spLocks noChangeArrowheads="1"/>
          </p:cNvSpPr>
          <p:nvPr/>
        </p:nvSpPr>
        <p:spPr bwMode="auto">
          <a:xfrm>
            <a:off x="3086100" y="4572001"/>
            <a:ext cx="209704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100" dirty="0"/>
              <a:t>Semantic Depth</a:t>
            </a:r>
          </a:p>
        </p:txBody>
      </p:sp>
      <p:sp>
        <p:nvSpPr>
          <p:cNvPr id="12" name="Oval 11"/>
          <p:cNvSpPr/>
          <p:nvPr/>
        </p:nvSpPr>
        <p:spPr>
          <a:xfrm>
            <a:off x="2114550" y="3743325"/>
            <a:ext cx="97155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HTTP / HTML</a:t>
            </a:r>
          </a:p>
        </p:txBody>
      </p:sp>
      <p:sp>
        <p:nvSpPr>
          <p:cNvPr id="13" name="Oval 12"/>
          <p:cNvSpPr/>
          <p:nvPr/>
        </p:nvSpPr>
        <p:spPr>
          <a:xfrm>
            <a:off x="2343150" y="2700338"/>
            <a:ext cx="6858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XML</a:t>
            </a:r>
          </a:p>
        </p:txBody>
      </p:sp>
      <p:sp>
        <p:nvSpPr>
          <p:cNvPr id="14" name="Oval 13"/>
          <p:cNvSpPr/>
          <p:nvPr/>
        </p:nvSpPr>
        <p:spPr>
          <a:xfrm>
            <a:off x="2571750" y="1828801"/>
            <a:ext cx="685800" cy="422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WS</a:t>
            </a:r>
          </a:p>
        </p:txBody>
      </p:sp>
      <p:sp>
        <p:nvSpPr>
          <p:cNvPr id="15" name="Oval 14"/>
          <p:cNvSpPr/>
          <p:nvPr/>
        </p:nvSpPr>
        <p:spPr>
          <a:xfrm>
            <a:off x="3886200" y="3429000"/>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HL7 v2</a:t>
            </a:r>
          </a:p>
        </p:txBody>
      </p:sp>
      <p:sp>
        <p:nvSpPr>
          <p:cNvPr id="16" name="Oval 15"/>
          <p:cNvSpPr/>
          <p:nvPr/>
        </p:nvSpPr>
        <p:spPr>
          <a:xfrm>
            <a:off x="6168044" y="114300"/>
            <a:ext cx="1090006"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Snomed</a:t>
            </a:r>
          </a:p>
        </p:txBody>
      </p:sp>
      <p:cxnSp>
        <p:nvCxnSpPr>
          <p:cNvPr id="18" name="Straight Arrow Connector 17"/>
          <p:cNvCxnSpPr/>
          <p:nvPr/>
        </p:nvCxnSpPr>
        <p:spPr>
          <a:xfrm flipV="1">
            <a:off x="7258050" y="57150"/>
            <a:ext cx="114300" cy="5715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914900" y="2450306"/>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CDA</a:t>
            </a:r>
          </a:p>
        </p:txBody>
      </p:sp>
      <p:sp>
        <p:nvSpPr>
          <p:cNvPr id="21" name="Oval 20"/>
          <p:cNvSpPr/>
          <p:nvPr/>
        </p:nvSpPr>
        <p:spPr>
          <a:xfrm>
            <a:off x="5815013" y="850106"/>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 HL7 V3</a:t>
            </a:r>
          </a:p>
        </p:txBody>
      </p:sp>
      <p:sp>
        <p:nvSpPr>
          <p:cNvPr id="22" name="Oval 21"/>
          <p:cNvSpPr/>
          <p:nvPr/>
        </p:nvSpPr>
        <p:spPr>
          <a:xfrm>
            <a:off x="5657850" y="1683544"/>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openEHR</a:t>
            </a:r>
          </a:p>
        </p:txBody>
      </p:sp>
      <p:cxnSp>
        <p:nvCxnSpPr>
          <p:cNvPr id="24" name="Straight Arrow Connector 23"/>
          <p:cNvCxnSpPr/>
          <p:nvPr/>
        </p:nvCxnSpPr>
        <p:spPr>
          <a:xfrm>
            <a:off x="5760132" y="3111810"/>
            <a:ext cx="728663" cy="62865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46186" y="3273829"/>
            <a:ext cx="774571" cy="369332"/>
          </a:xfrm>
          <a:prstGeom prst="rect">
            <a:avLst/>
          </a:prstGeom>
          <a:noFill/>
        </p:spPr>
        <p:txBody>
          <a:bodyPr wrap="none">
            <a:spAutoFit/>
          </a:bodyPr>
          <a:lstStyle/>
          <a:p>
            <a:pPr>
              <a:defRPr/>
            </a:pPr>
            <a:r>
              <a:rPr lang="en-AU" dirty="0">
                <a:latin typeface="Arial" charset="0"/>
                <a:cs typeface="Arial" charset="0"/>
              </a:rPr>
              <a:t>How?</a:t>
            </a:r>
          </a:p>
        </p:txBody>
      </p:sp>
      <p:sp>
        <p:nvSpPr>
          <p:cNvPr id="19" name="Oval 18"/>
          <p:cNvSpPr/>
          <p:nvPr/>
        </p:nvSpPr>
        <p:spPr>
          <a:xfrm>
            <a:off x="1657350" y="4257675"/>
            <a:ext cx="6858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Text</a:t>
            </a:r>
          </a:p>
        </p:txBody>
      </p:sp>
      <p:sp>
        <p:nvSpPr>
          <p:cNvPr id="23" name="Oval 22"/>
          <p:cNvSpPr/>
          <p:nvPr/>
        </p:nvSpPr>
        <p:spPr>
          <a:xfrm>
            <a:off x="6732240" y="3867894"/>
            <a:ext cx="800100" cy="40005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solidFill>
                  <a:schemeClr val="tx1"/>
                </a:solidFill>
              </a:rPr>
              <a:t>???</a:t>
            </a:r>
          </a:p>
        </p:txBody>
      </p:sp>
    </p:spTree>
    <p:extLst>
      <p:ext uri="{BB962C8B-B14F-4D97-AF65-F5344CB8AC3E}">
        <p14:creationId xmlns:p14="http://schemas.microsoft.com/office/powerpoint/2010/main" val="292970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WRAP up</a:t>
            </a:r>
            <a:endParaRPr lang="en-CA" dirty="0"/>
          </a:p>
        </p:txBody>
      </p:sp>
    </p:spTree>
    <p:extLst>
      <p:ext uri="{BB962C8B-B14F-4D97-AF65-F5344CB8AC3E}">
        <p14:creationId xmlns:p14="http://schemas.microsoft.com/office/powerpoint/2010/main" val="29412294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FHIR provide?</a:t>
            </a:r>
            <a:endParaRPr lang="en-CA" dirty="0"/>
          </a:p>
        </p:txBody>
      </p:sp>
      <p:sp>
        <p:nvSpPr>
          <p:cNvPr id="3" name="Content Placeholder 2"/>
          <p:cNvSpPr>
            <a:spLocks noGrp="1"/>
          </p:cNvSpPr>
          <p:nvPr>
            <p:ph type="body" sz="quarter" idx="13"/>
          </p:nvPr>
        </p:nvSpPr>
        <p:spPr>
          <a:prstGeom prst="rect">
            <a:avLst/>
          </a:prstGeom>
        </p:spPr>
        <p:txBody>
          <a:bodyPr/>
          <a:lstStyle/>
          <a:p>
            <a:r>
              <a:rPr lang="en-US" sz="2400" dirty="0"/>
              <a:t>Resources (building blocks)</a:t>
            </a:r>
          </a:p>
          <a:p>
            <a:r>
              <a:rPr lang="en-US" sz="2400" dirty="0"/>
              <a:t>Profiling / Extensions</a:t>
            </a:r>
          </a:p>
          <a:p>
            <a:r>
              <a:rPr lang="en-US" sz="2400" dirty="0"/>
              <a:t>Methodology</a:t>
            </a:r>
          </a:p>
          <a:p>
            <a:pPr lvl="1"/>
            <a:r>
              <a:rPr lang="en-US" sz="2000" dirty="0"/>
              <a:t>Versioning, Bundles, Profiles, Conformance</a:t>
            </a:r>
          </a:p>
          <a:p>
            <a:r>
              <a:rPr lang="en-US" sz="2400" dirty="0"/>
              <a:t>Simple Syntax (XML, JSON)</a:t>
            </a:r>
          </a:p>
          <a:p>
            <a:r>
              <a:rPr lang="en-US" sz="2400" dirty="0"/>
              <a:t>Human readability</a:t>
            </a:r>
          </a:p>
          <a:p>
            <a:r>
              <a:rPr lang="en-US" sz="2400" dirty="0"/>
              <a:t>Support for multiple Paradigms</a:t>
            </a:r>
          </a:p>
          <a:p>
            <a:pPr lvl="1"/>
            <a:r>
              <a:rPr lang="en-US" sz="2000" dirty="0"/>
              <a:t>REST, Messaging, Documents, Services</a:t>
            </a:r>
          </a:p>
        </p:txBody>
      </p:sp>
      <p:sp>
        <p:nvSpPr>
          <p:cNvPr id="4" name="Slide Number Placeholder 3"/>
          <p:cNvSpPr>
            <a:spLocks noGrp="1"/>
          </p:cNvSpPr>
          <p:nvPr>
            <p:ph type="sldNum" sz="quarter" idx="11"/>
          </p:nvPr>
        </p:nvSpPr>
        <p:spPr>
          <a:prstGeom prst="rect">
            <a:avLst/>
          </a:prstGeom>
        </p:spPr>
        <p:txBody>
          <a:bodyPr/>
          <a:lstStyle/>
          <a:p>
            <a:fld id="{5CC3E5C4-3E2B-40F1-9F2B-C46CEB0C88DF}" type="slidenum">
              <a:rPr lang="en-CA" smtClean="0"/>
              <a:pPr/>
              <a:t>121</a:t>
            </a:fld>
            <a:endParaRPr lang="en-CA" dirty="0"/>
          </a:p>
        </p:txBody>
      </p:sp>
    </p:spTree>
    <p:extLst>
      <p:ext uri="{BB962C8B-B14F-4D97-AF65-F5344CB8AC3E}">
        <p14:creationId xmlns:p14="http://schemas.microsoft.com/office/powerpoint/2010/main" val="70538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(1)</a:t>
            </a:r>
          </a:p>
        </p:txBody>
      </p:sp>
      <p:sp>
        <p:nvSpPr>
          <p:cNvPr id="3" name="Content Placeholder 2"/>
          <p:cNvSpPr>
            <a:spLocks noGrp="1"/>
          </p:cNvSpPr>
          <p:nvPr>
            <p:ph type="body" sz="quarter" idx="13"/>
          </p:nvPr>
        </p:nvSpPr>
        <p:spPr>
          <a:prstGeom prst="rect">
            <a:avLst/>
          </a:prstGeom>
        </p:spPr>
        <p:txBody>
          <a:bodyPr>
            <a:noAutofit/>
          </a:bodyPr>
          <a:lstStyle/>
          <a:p>
            <a:r>
              <a:rPr lang="en-US" sz="2100" dirty="0"/>
              <a:t>Predefined Resources &amp; API</a:t>
            </a:r>
          </a:p>
          <a:p>
            <a:pPr lvl="1"/>
            <a:r>
              <a:rPr lang="en-US" sz="1800" dirty="0"/>
              <a:t>Analysis already done, and can be safely extended</a:t>
            </a:r>
          </a:p>
          <a:p>
            <a:r>
              <a:rPr lang="en-US" sz="2100" dirty="0"/>
              <a:t>All paradigms, All Architectures, All Clients</a:t>
            </a:r>
          </a:p>
          <a:p>
            <a:pPr lvl="1"/>
            <a:r>
              <a:rPr lang="en-US" sz="1800" dirty="0"/>
              <a:t>Thick client, browser, mobile, devices</a:t>
            </a:r>
          </a:p>
          <a:p>
            <a:r>
              <a:rPr lang="en-US" sz="2100" dirty="0"/>
              <a:t>Implementer friendly</a:t>
            </a:r>
          </a:p>
          <a:p>
            <a:pPr lvl="1"/>
            <a:r>
              <a:rPr lang="en-US" sz="1800" dirty="0"/>
              <a:t>Simple to understand and access with examples</a:t>
            </a:r>
          </a:p>
          <a:p>
            <a:pPr lvl="1"/>
            <a:r>
              <a:rPr lang="en-US" sz="1800" dirty="0"/>
              <a:t>Familiar tooling &amp; familiar technologies – XML/JSON, HTTP, SSL, OAuth</a:t>
            </a:r>
          </a:p>
          <a:p>
            <a:pPr lvl="1"/>
            <a:r>
              <a:rPr lang="en-US" sz="1800" dirty="0"/>
              <a:t>Libraries available – HAPI, Fire.ly, reference implementation</a:t>
            </a:r>
          </a:p>
          <a:p>
            <a:endParaRPr lang="en-US" sz="2100" dirty="0"/>
          </a:p>
          <a:p>
            <a:endParaRPr lang="en-US" sz="1050" dirty="0"/>
          </a:p>
        </p:txBody>
      </p:sp>
      <p:sp>
        <p:nvSpPr>
          <p:cNvPr id="7" name="Slide Number Placeholder 3">
            <a:extLst>
              <a:ext uri="{FF2B5EF4-FFF2-40B4-BE49-F238E27FC236}">
                <a16:creationId xmlns="" xmlns:a16="http://schemas.microsoft.com/office/drawing/2014/main" id="{D5C46B31-3CF5-4941-83D3-7F8252BB2CCC}"/>
              </a:ext>
            </a:extLst>
          </p:cNvPr>
          <p:cNvSpPr>
            <a:spLocks noGrp="1"/>
          </p:cNvSpPr>
          <p:nvPr>
            <p:ph type="sldNum" sz="quarter" idx="11"/>
          </p:nvPr>
        </p:nvSpPr>
        <p:spPr>
          <a:prstGeom prst="rect">
            <a:avLst/>
          </a:prstGeom>
        </p:spPr>
        <p:txBody>
          <a:bodyPr/>
          <a:lstStyle/>
          <a:p>
            <a:fld id="{5CC3E5C4-3E2B-40F1-9F2B-C46CEB0C88DF}" type="slidenum">
              <a:rPr lang="en-CA" smtClean="0"/>
              <a:pPr/>
              <a:t>122</a:t>
            </a:fld>
            <a:endParaRPr lang="en-CA" dirty="0"/>
          </a:p>
        </p:txBody>
      </p:sp>
    </p:spTree>
    <p:custDataLst>
      <p:tags r:id="rId1"/>
    </p:custDataLst>
    <p:extLst>
      <p:ext uri="{BB962C8B-B14F-4D97-AF65-F5344CB8AC3E}">
        <p14:creationId xmlns:p14="http://schemas.microsoft.com/office/powerpoint/2010/main" val="24725018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(2)</a:t>
            </a:r>
          </a:p>
        </p:txBody>
      </p:sp>
      <p:sp>
        <p:nvSpPr>
          <p:cNvPr id="3" name="Content Placeholder 2"/>
          <p:cNvSpPr>
            <a:spLocks noGrp="1"/>
          </p:cNvSpPr>
          <p:nvPr>
            <p:ph type="body" sz="quarter" idx="13"/>
          </p:nvPr>
        </p:nvSpPr>
        <p:spPr>
          <a:prstGeom prst="rect">
            <a:avLst/>
          </a:prstGeom>
        </p:spPr>
        <p:txBody>
          <a:bodyPr>
            <a:noAutofit/>
          </a:bodyPr>
          <a:lstStyle/>
          <a:p>
            <a:r>
              <a:rPr lang="en-US" sz="2100" dirty="0"/>
              <a:t>Mobile friendly</a:t>
            </a:r>
          </a:p>
          <a:p>
            <a:pPr lvl="1"/>
            <a:r>
              <a:rPr lang="en-US" sz="1800" dirty="0"/>
              <a:t>Concise, REST API &amp; JSON</a:t>
            </a:r>
          </a:p>
          <a:p>
            <a:r>
              <a:rPr lang="en-US" sz="2100" dirty="0"/>
              <a:t>Don’t need to understand Health Care domain to implement</a:t>
            </a:r>
          </a:p>
          <a:p>
            <a:pPr lvl="1"/>
            <a:r>
              <a:rPr lang="en-US" sz="1800" dirty="0"/>
              <a:t>Developers or Analysts</a:t>
            </a:r>
          </a:p>
          <a:p>
            <a:r>
              <a:rPr lang="en-US" sz="2100" dirty="0"/>
              <a:t>Already in use internationally</a:t>
            </a:r>
          </a:p>
          <a:p>
            <a:r>
              <a:rPr lang="en-US" sz="2100" dirty="0"/>
              <a:t>Large community for support</a:t>
            </a:r>
          </a:p>
          <a:p>
            <a:endParaRPr lang="en-US" sz="1050" dirty="0"/>
          </a:p>
          <a:p>
            <a:pPr marL="0" indent="0">
              <a:buNone/>
            </a:pPr>
            <a:endParaRPr lang="en-US" sz="900" dirty="0"/>
          </a:p>
        </p:txBody>
      </p:sp>
      <p:sp>
        <p:nvSpPr>
          <p:cNvPr id="7" name="Slide Number Placeholder 3">
            <a:extLst>
              <a:ext uri="{FF2B5EF4-FFF2-40B4-BE49-F238E27FC236}">
                <a16:creationId xmlns="" xmlns:a16="http://schemas.microsoft.com/office/drawing/2014/main" id="{D5C46B31-3CF5-4941-83D3-7F8252BB2CCC}"/>
              </a:ext>
            </a:extLst>
          </p:cNvPr>
          <p:cNvSpPr>
            <a:spLocks noGrp="1"/>
          </p:cNvSpPr>
          <p:nvPr>
            <p:ph type="sldNum" sz="quarter" idx="11"/>
          </p:nvPr>
        </p:nvSpPr>
        <p:spPr>
          <a:prstGeom prst="rect">
            <a:avLst/>
          </a:prstGeom>
        </p:spPr>
        <p:txBody>
          <a:bodyPr/>
          <a:lstStyle/>
          <a:p>
            <a:fld id="{5CC3E5C4-3E2B-40F1-9F2B-C46CEB0C88DF}" type="slidenum">
              <a:rPr lang="en-CA" smtClean="0"/>
              <a:pPr/>
              <a:t>123</a:t>
            </a:fld>
            <a:endParaRPr lang="en-CA" dirty="0"/>
          </a:p>
        </p:txBody>
      </p:sp>
      <p:sp>
        <p:nvSpPr>
          <p:cNvPr id="4" name="TextBox 3"/>
          <p:cNvSpPr txBox="1"/>
          <p:nvPr/>
        </p:nvSpPr>
        <p:spPr>
          <a:xfrm>
            <a:off x="737574" y="3759882"/>
            <a:ext cx="7761612" cy="415498"/>
          </a:xfrm>
          <a:prstGeom prst="rect">
            <a:avLst/>
          </a:prstGeom>
          <a:noFill/>
        </p:spPr>
        <p:txBody>
          <a:bodyPr wrap="none" rtlCol="0">
            <a:spAutoFit/>
          </a:bodyPr>
          <a:lstStyle/>
          <a:p>
            <a:r>
              <a:rPr lang="en-US" sz="2100" i="1" dirty="0"/>
              <a:t>Results in faster, cheaper deployments that are more re-usable </a:t>
            </a:r>
          </a:p>
        </p:txBody>
      </p:sp>
    </p:spTree>
    <p:custDataLst>
      <p:tags r:id="rId1"/>
    </p:custDataLst>
    <p:extLst>
      <p:ext uri="{BB962C8B-B14F-4D97-AF65-F5344CB8AC3E}">
        <p14:creationId xmlns:p14="http://schemas.microsoft.com/office/powerpoint/2010/main" val="188234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&amp; Cost of Integration</a:t>
            </a:r>
          </a:p>
        </p:txBody>
      </p:sp>
      <p:sp>
        <p:nvSpPr>
          <p:cNvPr id="3" name="Content Placeholder 2"/>
          <p:cNvSpPr>
            <a:spLocks noGrp="1"/>
          </p:cNvSpPr>
          <p:nvPr>
            <p:ph type="body" sz="quarter" idx="13"/>
          </p:nvPr>
        </p:nvSpPr>
        <p:spPr>
          <a:prstGeom prst="rect">
            <a:avLst/>
          </a:prstGeom>
        </p:spPr>
        <p:txBody>
          <a:bodyPr>
            <a:normAutofit/>
          </a:bodyPr>
          <a:lstStyle/>
          <a:p>
            <a:r>
              <a:rPr lang="en-AU" sz="2100" dirty="0"/>
              <a:t>These factors will drive down the cost of integration and interoperability </a:t>
            </a:r>
          </a:p>
          <a:p>
            <a:pPr lvl="1"/>
            <a:r>
              <a:rPr lang="en-AU" dirty="0"/>
              <a:t>Easier to Develop</a:t>
            </a:r>
          </a:p>
          <a:p>
            <a:pPr lvl="1"/>
            <a:r>
              <a:rPr lang="en-AU" dirty="0"/>
              <a:t>Easier to Troubleshoot</a:t>
            </a:r>
          </a:p>
          <a:p>
            <a:pPr lvl="1"/>
            <a:r>
              <a:rPr lang="en-AU" dirty="0"/>
              <a:t>Easier to Leverage in production</a:t>
            </a:r>
          </a:p>
          <a:p>
            <a:pPr lvl="1"/>
            <a:r>
              <a:rPr lang="en-AU" dirty="0"/>
              <a:t>More people to do the work (less expensive consultants)</a:t>
            </a:r>
          </a:p>
          <a:p>
            <a:r>
              <a:rPr lang="en-AU" sz="2100" dirty="0"/>
              <a:t>Competing approaches will have to match the cost, or disappear – effect is already being felt</a:t>
            </a:r>
          </a:p>
        </p:txBody>
      </p:sp>
    </p:spTree>
    <p:extLst>
      <p:ext uri="{BB962C8B-B14F-4D97-AF65-F5344CB8AC3E}">
        <p14:creationId xmlns:p14="http://schemas.microsoft.com/office/powerpoint/2010/main" val="181126512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Current and Future </a:t>
            </a:r>
            <a:r>
              <a:rPr lang="en-AU" dirty="0"/>
              <a:t>impact of FHIR</a:t>
            </a:r>
          </a:p>
        </p:txBody>
      </p:sp>
      <p:sp>
        <p:nvSpPr>
          <p:cNvPr id="3" name="Content Placeholder 2"/>
          <p:cNvSpPr>
            <a:spLocks noGrp="1"/>
          </p:cNvSpPr>
          <p:nvPr>
            <p:ph type="body" sz="quarter" idx="13"/>
          </p:nvPr>
        </p:nvSpPr>
        <p:spPr>
          <a:prstGeom prst="rect">
            <a:avLst/>
          </a:prstGeom>
        </p:spPr>
        <p:txBody>
          <a:bodyPr/>
          <a:lstStyle/>
          <a:p>
            <a:r>
              <a:rPr lang="en-AU" sz="1800" dirty="0"/>
              <a:t>Impact of FHIR on the market</a:t>
            </a:r>
          </a:p>
          <a:p>
            <a:pPr lvl="1"/>
            <a:r>
              <a:rPr lang="en-AU" sz="1500" dirty="0"/>
              <a:t>Drive interoperability prices down</a:t>
            </a:r>
          </a:p>
          <a:p>
            <a:pPr lvl="1"/>
            <a:r>
              <a:rPr lang="en-AU" sz="1500" dirty="0"/>
              <a:t>Higher Expectations</a:t>
            </a:r>
          </a:p>
          <a:p>
            <a:pPr lvl="1"/>
            <a:r>
              <a:rPr lang="en-AU" sz="1500" dirty="0"/>
              <a:t>Sense of a community</a:t>
            </a:r>
          </a:p>
          <a:p>
            <a:pPr lvl="1"/>
            <a:r>
              <a:rPr lang="en-AU" sz="1500" dirty="0"/>
              <a:t>Enormous </a:t>
            </a:r>
            <a:r>
              <a:rPr lang="en-AU" sz="1500" dirty="0" smtClean="0"/>
              <a:t>interest </a:t>
            </a:r>
            <a:r>
              <a:rPr lang="en-AU" sz="1500" dirty="0"/>
              <a:t>from vendors and legislators</a:t>
            </a:r>
          </a:p>
          <a:p>
            <a:r>
              <a:rPr lang="en-AU" sz="1800" dirty="0"/>
              <a:t>Overall Market focus</a:t>
            </a:r>
          </a:p>
          <a:p>
            <a:pPr lvl="1"/>
            <a:r>
              <a:rPr lang="en-AU" sz="1500" dirty="0"/>
              <a:t>Web based PHR</a:t>
            </a:r>
          </a:p>
          <a:p>
            <a:pPr lvl="1"/>
            <a:r>
              <a:rPr lang="en-AU" sz="1500" dirty="0"/>
              <a:t>Mobile</a:t>
            </a:r>
          </a:p>
          <a:p>
            <a:pPr lvl="1"/>
            <a:r>
              <a:rPr lang="en-AU" sz="1500" dirty="0"/>
              <a:t>Device Data management</a:t>
            </a:r>
          </a:p>
          <a:p>
            <a:pPr lvl="1"/>
            <a:r>
              <a:rPr lang="en-AU" sz="1500" dirty="0"/>
              <a:t>Healthcare repositories (MHD+)</a:t>
            </a:r>
          </a:p>
          <a:p>
            <a:pPr lvl="1"/>
            <a:r>
              <a:rPr lang="en-AU" sz="1500" dirty="0"/>
              <a:t>Retooling existing connections (v2, CDA</a:t>
            </a:r>
            <a:r>
              <a:rPr lang="en-AU" sz="1500" dirty="0" smtClean="0"/>
              <a:t>)</a:t>
            </a:r>
            <a:endParaRPr lang="en-AU" sz="1500" dirty="0"/>
          </a:p>
        </p:txBody>
      </p:sp>
      <p:sp>
        <p:nvSpPr>
          <p:cNvPr id="8" name="Slide Number Placeholder 3">
            <a:extLst>
              <a:ext uri="{FF2B5EF4-FFF2-40B4-BE49-F238E27FC236}">
                <a16:creationId xmlns="" xmlns:a16="http://schemas.microsoft.com/office/drawing/2014/main" id="{8AD0D803-1D5C-49E2-9C17-B7ECAA1F8CBE}"/>
              </a:ext>
            </a:extLst>
          </p:cNvPr>
          <p:cNvSpPr>
            <a:spLocks noGrp="1"/>
          </p:cNvSpPr>
          <p:nvPr>
            <p:ph type="sldNum" sz="quarter" idx="11"/>
          </p:nvPr>
        </p:nvSpPr>
        <p:spPr>
          <a:prstGeom prst="rect">
            <a:avLst/>
          </a:prstGeom>
        </p:spPr>
        <p:txBody>
          <a:bodyPr/>
          <a:lstStyle/>
          <a:p>
            <a:fld id="{5CC3E5C4-3E2B-40F1-9F2B-C46CEB0C88DF}" type="slidenum">
              <a:rPr lang="en-CA" smtClean="0"/>
              <a:pPr/>
              <a:t>125</a:t>
            </a:fld>
            <a:endParaRPr lang="en-CA" dirty="0"/>
          </a:p>
        </p:txBody>
      </p:sp>
    </p:spTree>
    <p:extLst>
      <p:ext uri="{BB962C8B-B14F-4D97-AF65-F5344CB8AC3E}">
        <p14:creationId xmlns:p14="http://schemas.microsoft.com/office/powerpoint/2010/main" val="20682063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endParaRPr lang="en-CA" dirty="0"/>
          </a:p>
        </p:txBody>
      </p:sp>
    </p:spTree>
    <p:extLst>
      <p:ext uri="{BB962C8B-B14F-4D97-AF65-F5344CB8AC3E}">
        <p14:creationId xmlns:p14="http://schemas.microsoft.com/office/powerpoint/2010/main" val="38810705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plans</a:t>
            </a:r>
            <a:endParaRPr lang="en-CA" dirty="0"/>
          </a:p>
        </p:txBody>
      </p:sp>
      <p:sp>
        <p:nvSpPr>
          <p:cNvPr id="3" name="Content Placeholder 2"/>
          <p:cNvSpPr>
            <a:spLocks noGrp="1"/>
          </p:cNvSpPr>
          <p:nvPr>
            <p:ph type="body" sz="quarter" idx="13"/>
          </p:nvPr>
        </p:nvSpPr>
        <p:spPr>
          <a:prstGeom prst="rect">
            <a:avLst/>
          </a:prstGeom>
        </p:spPr>
        <p:txBody>
          <a:bodyPr/>
          <a:lstStyle/>
          <a:p>
            <a:pPr lvl="0"/>
            <a:r>
              <a:rPr lang="en-AU" sz="2400" dirty="0"/>
              <a:t>Currently </a:t>
            </a:r>
            <a:r>
              <a:rPr lang="en-AU" sz="2400" dirty="0" err="1"/>
              <a:t>R4</a:t>
            </a:r>
            <a:r>
              <a:rPr lang="en-AU" sz="2400" dirty="0"/>
              <a:t> (December 2018)</a:t>
            </a:r>
          </a:p>
          <a:p>
            <a:pPr lvl="1"/>
            <a:r>
              <a:rPr lang="en-AU" sz="2025" dirty="0"/>
              <a:t>Previously “STU3” = Standard for Trial Use</a:t>
            </a:r>
            <a:endParaRPr lang="en-AU" sz="1125" i="1" dirty="0"/>
          </a:p>
          <a:p>
            <a:pPr lvl="1"/>
            <a:r>
              <a:rPr lang="en-AU" sz="2025" dirty="0" err="1"/>
              <a:t>R4</a:t>
            </a:r>
            <a:r>
              <a:rPr lang="en-AU" sz="2025" dirty="0"/>
              <a:t> first to have (some) “Normative” content</a:t>
            </a:r>
          </a:p>
          <a:p>
            <a:pPr lvl="0"/>
            <a:r>
              <a:rPr lang="en-AU" sz="2400" dirty="0"/>
              <a:t>R5</a:t>
            </a:r>
            <a:r>
              <a:rPr lang="en-AU" sz="2400" dirty="0" smtClean="0"/>
              <a:t>… (Q1 2023)</a:t>
            </a:r>
            <a:endParaRPr lang="en-AU" sz="2400" dirty="0"/>
          </a:p>
          <a:p>
            <a:pPr lvl="1"/>
            <a:r>
              <a:rPr lang="en-AU" sz="1800" dirty="0" smtClean="0"/>
              <a:t>More </a:t>
            </a:r>
            <a:r>
              <a:rPr lang="en-AU" sz="1800" dirty="0"/>
              <a:t>support for implementation guides</a:t>
            </a:r>
          </a:p>
          <a:p>
            <a:pPr lvl="1"/>
            <a:r>
              <a:rPr lang="en-AU" sz="1800" dirty="0"/>
              <a:t>Additional content in newly developing domains</a:t>
            </a:r>
          </a:p>
          <a:p>
            <a:pPr lvl="1"/>
            <a:r>
              <a:rPr lang="en-AU" sz="1800" dirty="0"/>
              <a:t>Improved support for using multiple FHIR releases, multi-language, federated servers</a:t>
            </a:r>
          </a:p>
          <a:p>
            <a:pPr lvl="1"/>
            <a:r>
              <a:rPr lang="en-AU" sz="1800" dirty="0"/>
              <a:t>New facilities for migrating from V2 messages and CDA</a:t>
            </a:r>
          </a:p>
          <a:p>
            <a:pPr lvl="0"/>
            <a:endParaRPr lang="en-CA" sz="2100" dirty="0"/>
          </a:p>
        </p:txBody>
      </p:sp>
      <p:sp>
        <p:nvSpPr>
          <p:cNvPr id="4" name="Slide Number Placeholder 3"/>
          <p:cNvSpPr>
            <a:spLocks noGrp="1"/>
          </p:cNvSpPr>
          <p:nvPr>
            <p:ph type="sldNum" sz="quarter" idx="11"/>
          </p:nvPr>
        </p:nvSpPr>
        <p:spPr>
          <a:prstGeom prst="rect">
            <a:avLst/>
          </a:prstGeom>
        </p:spPr>
        <p:txBody>
          <a:bodyPr/>
          <a:lstStyle/>
          <a:p>
            <a:fld id="{5CC3E5C4-3E2B-40F1-9F2B-C46CEB0C88DF}" type="slidenum">
              <a:rPr lang="en-CA" smtClean="0"/>
              <a:pPr/>
              <a:t>127</a:t>
            </a:fld>
            <a:endParaRPr lang="en-CA" dirty="0"/>
          </a:p>
        </p:txBody>
      </p:sp>
    </p:spTree>
    <p:extLst>
      <p:ext uri="{BB962C8B-B14F-4D97-AF65-F5344CB8AC3E}">
        <p14:creationId xmlns:p14="http://schemas.microsoft.com/office/powerpoint/2010/main" val="29538631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Next Steps for </a:t>
            </a:r>
            <a:r>
              <a:rPr lang="en-AU" b="1" dirty="0"/>
              <a:t>you</a:t>
            </a:r>
          </a:p>
        </p:txBody>
      </p:sp>
      <p:sp>
        <p:nvSpPr>
          <p:cNvPr id="3" name="Content Placeholder 2"/>
          <p:cNvSpPr>
            <a:spLocks noGrp="1"/>
          </p:cNvSpPr>
          <p:nvPr>
            <p:ph type="body" sz="quarter" idx="13"/>
          </p:nvPr>
        </p:nvSpPr>
        <p:spPr>
          <a:prstGeom prst="rect">
            <a:avLst/>
          </a:prstGeom>
        </p:spPr>
        <p:txBody>
          <a:bodyPr/>
          <a:lstStyle/>
          <a:p>
            <a:r>
              <a:rPr lang="en-AU" sz="1350" dirty="0"/>
              <a:t>Attend the other FHIR tutorials</a:t>
            </a:r>
          </a:p>
          <a:p>
            <a:pPr lvl="1"/>
            <a:r>
              <a:rPr lang="en-AU" sz="1200" dirty="0"/>
              <a:t>Architects, Developers, Profiles</a:t>
            </a:r>
          </a:p>
          <a:p>
            <a:r>
              <a:rPr lang="en-AU" sz="1350" dirty="0"/>
              <a:t>Read the spec: </a:t>
            </a:r>
            <a:r>
              <a:rPr lang="en-AU" sz="1350" dirty="0">
                <a:hlinkClick r:id="rId3"/>
              </a:rPr>
              <a:t>http://hl7.org/fhir</a:t>
            </a:r>
            <a:endParaRPr lang="en-AU" sz="1350" dirty="0"/>
          </a:p>
          <a:p>
            <a:r>
              <a:rPr lang="en-AU" sz="1350" dirty="0"/>
              <a:t>Comment on the spec </a:t>
            </a:r>
            <a:r>
              <a:rPr lang="en-AU" sz="1050" dirty="0"/>
              <a:t>(link on each page)</a:t>
            </a:r>
          </a:p>
          <a:p>
            <a:r>
              <a:rPr lang="en-AU" sz="1350" dirty="0"/>
              <a:t>Follow #FHIR on Twitter and Zulip</a:t>
            </a:r>
          </a:p>
          <a:p>
            <a:r>
              <a:rPr lang="en-AU" sz="1350" dirty="0"/>
              <a:t>Developer </a:t>
            </a:r>
            <a:r>
              <a:rPr lang="en-AU" sz="1350" dirty="0" smtClean="0"/>
              <a:t>Dev Days</a:t>
            </a:r>
            <a:endParaRPr lang="en-AU" sz="1350" dirty="0"/>
          </a:p>
          <a:p>
            <a:pPr lvl="1"/>
            <a:r>
              <a:rPr lang="en-AU" sz="1350" dirty="0">
                <a:ea typeface="+mn-ea"/>
                <a:cs typeface="+mn-cs"/>
              </a:rPr>
              <a:t>https://www.fhirdevdays.com/</a:t>
            </a:r>
          </a:p>
          <a:p>
            <a:r>
              <a:rPr lang="en-AU" sz="1350" dirty="0"/>
              <a:t>Shape the specification:</a:t>
            </a:r>
          </a:p>
          <a:p>
            <a:pPr lvl="1"/>
            <a:r>
              <a:rPr lang="en-AU" sz="1200" dirty="0"/>
              <a:t>Join a</a:t>
            </a:r>
            <a:r>
              <a:rPr lang="en-AU" sz="1200" dirty="0" smtClean="0"/>
              <a:t> </a:t>
            </a:r>
            <a:r>
              <a:rPr lang="en-AU" sz="1200" dirty="0"/>
              <a:t>FHIR track at </a:t>
            </a:r>
            <a:r>
              <a:rPr lang="en-AU" sz="1200" dirty="0" smtClean="0"/>
              <a:t>the next </a:t>
            </a:r>
            <a:r>
              <a:rPr lang="en-AU" sz="1200" dirty="0"/>
              <a:t>WGM</a:t>
            </a:r>
          </a:p>
          <a:p>
            <a:pPr lvl="1"/>
            <a:r>
              <a:rPr lang="en-AU" sz="1200" dirty="0"/>
              <a:t>Join the FHIR email list - </a:t>
            </a:r>
            <a:r>
              <a:rPr lang="en-AU" sz="1200" dirty="0">
                <a:hlinkClick r:id="rId4"/>
              </a:rPr>
              <a:t>https://</a:t>
            </a:r>
            <a:r>
              <a:rPr lang="en-AU" sz="1200" dirty="0" smtClean="0">
                <a:hlinkClick r:id="rId4"/>
              </a:rPr>
              <a:t>confluence.hl7.org/display/FHIR/Mailing+List+Instructions</a:t>
            </a:r>
            <a:r>
              <a:rPr lang="en-AU" sz="1200" dirty="0" smtClean="0"/>
              <a:t> </a:t>
            </a:r>
            <a:endParaRPr lang="en-AU" sz="1200" dirty="0"/>
          </a:p>
          <a:p>
            <a:pPr lvl="1"/>
            <a:r>
              <a:rPr lang="en-AU" sz="1200" dirty="0" smtClean="0"/>
              <a:t>Implement </a:t>
            </a:r>
            <a:r>
              <a:rPr lang="en-AU" sz="1200" dirty="0"/>
              <a:t>it</a:t>
            </a:r>
          </a:p>
          <a:p>
            <a:pPr lvl="1"/>
            <a:r>
              <a:rPr lang="en-AU" sz="1200" dirty="0"/>
              <a:t>Make Ballot comments</a:t>
            </a:r>
          </a:p>
          <a:p>
            <a:pPr lvl="1"/>
            <a:r>
              <a:rPr lang="en-AU" sz="1200" dirty="0"/>
              <a:t>Come to a Connectathon!</a:t>
            </a:r>
          </a:p>
        </p:txBody>
      </p:sp>
      <p:sp>
        <p:nvSpPr>
          <p:cNvPr id="4" name="Slide Number Placeholder 3"/>
          <p:cNvSpPr>
            <a:spLocks noGrp="1"/>
          </p:cNvSpPr>
          <p:nvPr>
            <p:ph type="sldNum" sz="quarter" idx="11"/>
          </p:nvPr>
        </p:nvSpPr>
        <p:spPr>
          <a:prstGeom prst="rect">
            <a:avLst/>
          </a:prstGeom>
        </p:spPr>
        <p:txBody>
          <a:bodyPr/>
          <a:lstStyle/>
          <a:p>
            <a:fld id="{5CC3E5C4-3E2B-40F1-9F2B-C46CEB0C88DF}" type="slidenum">
              <a:rPr lang="en-CA" smtClean="0"/>
              <a:pPr/>
              <a:t>128</a:t>
            </a:fld>
            <a:endParaRPr lang="en-CA"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7071" t="19101" r="26890" b="29814"/>
          <a:stretch/>
        </p:blipFill>
        <p:spPr>
          <a:xfrm>
            <a:off x="6300192" y="195487"/>
            <a:ext cx="1526060" cy="939113"/>
          </a:xfrm>
          <a:prstGeom prst="rect">
            <a:avLst/>
          </a:prstGeom>
        </p:spPr>
      </p:pic>
      <p:pic>
        <p:nvPicPr>
          <p:cNvPr id="10" name="Picture 9" descr="cat.png"/>
          <p:cNvPicPr>
            <a:picLocks noChangeAspect="1"/>
          </p:cNvPicPr>
          <p:nvPr/>
        </p:nvPicPr>
        <p:blipFill>
          <a:blip r:embed="rId6" cstate="print"/>
          <a:stretch>
            <a:fillRect/>
          </a:stretch>
        </p:blipFill>
        <p:spPr>
          <a:xfrm>
            <a:off x="5328085" y="1383618"/>
            <a:ext cx="2127650" cy="1414721"/>
          </a:xfrm>
          <a:prstGeom prst="rect">
            <a:avLst/>
          </a:prstGeom>
        </p:spPr>
      </p:pic>
    </p:spTree>
    <p:extLst>
      <p:ext uri="{BB962C8B-B14F-4D97-AF65-F5344CB8AC3E}">
        <p14:creationId xmlns:p14="http://schemas.microsoft.com/office/powerpoint/2010/main" val="16964071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Tutorial Objectives</a:t>
            </a:r>
            <a:endParaRPr lang="en-CA" dirty="0"/>
          </a:p>
        </p:txBody>
      </p:sp>
      <p:sp>
        <p:nvSpPr>
          <p:cNvPr id="3" name="Content Placeholder 2"/>
          <p:cNvSpPr>
            <a:spLocks noGrp="1"/>
          </p:cNvSpPr>
          <p:nvPr>
            <p:ph type="body" sz="quarter" idx="13"/>
          </p:nvPr>
        </p:nvSpPr>
        <p:spPr>
          <a:prstGeom prst="rect">
            <a:avLst/>
          </a:prstGeom>
        </p:spPr>
        <p:txBody>
          <a:bodyPr/>
          <a:lstStyle/>
          <a:p>
            <a:r>
              <a:rPr lang="en-US" sz="2100" dirty="0"/>
              <a:t>You should:</a:t>
            </a:r>
          </a:p>
          <a:p>
            <a:pPr lvl="1"/>
            <a:r>
              <a:rPr lang="en-US" sz="1800" dirty="0"/>
              <a:t>Know where FHIR fits in the broader healthcare landscape, including other HL7 specifications</a:t>
            </a:r>
          </a:p>
          <a:p>
            <a:pPr lvl="1"/>
            <a:r>
              <a:rPr lang="en-US" sz="1800" dirty="0"/>
              <a:t>Be able to explain what FHIR is to others in your organization, and what impact it might have</a:t>
            </a:r>
          </a:p>
          <a:p>
            <a:pPr lvl="1"/>
            <a:r>
              <a:rPr lang="en-US" sz="1800" dirty="0"/>
              <a:t>Be equipped to help your organization determine if, when, where and how you might use FHIR</a:t>
            </a:r>
          </a:p>
          <a:p>
            <a:pPr lvl="1"/>
            <a:r>
              <a:rPr lang="en-US" sz="1800" dirty="0"/>
              <a:t>Know how to approach the FHIR specification to find out what more you need to know</a:t>
            </a:r>
          </a:p>
          <a:p>
            <a:pPr lvl="1"/>
            <a:r>
              <a:rPr lang="en-US" sz="1800" dirty="0"/>
              <a:t>Be prepared for the more detailed tutorials</a:t>
            </a:r>
          </a:p>
          <a:p>
            <a:pPr lvl="1"/>
            <a:r>
              <a:rPr lang="en-US" sz="1800" dirty="0"/>
              <a:t>Be able to engage with the community</a:t>
            </a:r>
          </a:p>
        </p:txBody>
      </p:sp>
      <p:sp>
        <p:nvSpPr>
          <p:cNvPr id="4" name="Slide Number Placeholder 3"/>
          <p:cNvSpPr>
            <a:spLocks noGrp="1"/>
          </p:cNvSpPr>
          <p:nvPr>
            <p:ph type="sldNum" sz="quarter" idx="11"/>
          </p:nvPr>
        </p:nvSpPr>
        <p:spPr>
          <a:prstGeom prst="rect">
            <a:avLst/>
          </a:prstGeom>
        </p:spPr>
        <p:txBody>
          <a:bodyPr/>
          <a:lstStyle/>
          <a:p>
            <a:fld id="{5CC3E5C4-3E2B-40F1-9F2B-C46CEB0C88DF}" type="slidenum">
              <a:rPr lang="en-CA" smtClean="0"/>
              <a:pPr/>
              <a:t>129</a:t>
            </a:fld>
            <a:endParaRPr lang="en-CA" dirty="0"/>
          </a:p>
        </p:txBody>
      </p:sp>
    </p:spTree>
    <p:extLst>
      <p:ext uri="{BB962C8B-B14F-4D97-AF65-F5344CB8AC3E}">
        <p14:creationId xmlns:p14="http://schemas.microsoft.com/office/powerpoint/2010/main" val="23316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Genesis of FHIR</a:t>
            </a:r>
          </a:p>
        </p:txBody>
      </p:sp>
      <p:sp>
        <p:nvSpPr>
          <p:cNvPr id="3" name="Content Placeholder 2"/>
          <p:cNvSpPr>
            <a:spLocks noGrp="1"/>
          </p:cNvSpPr>
          <p:nvPr>
            <p:ph type="body" sz="quarter" idx="13"/>
          </p:nvPr>
        </p:nvSpPr>
        <p:spPr>
          <a:prstGeom prst="rect">
            <a:avLst/>
          </a:prstGeom>
        </p:spPr>
        <p:txBody>
          <a:bodyPr/>
          <a:lstStyle/>
          <a:p>
            <a:r>
              <a:rPr lang="en-AU" sz="2400" dirty="0"/>
              <a:t>HL7 undertook a “Fresh look”</a:t>
            </a:r>
          </a:p>
          <a:p>
            <a:pPr lvl="1"/>
            <a:r>
              <a:rPr lang="en-AU" sz="2000" dirty="0"/>
              <a:t>What would healthcare exchange look like if we started from scratch using modern approaches?</a:t>
            </a:r>
          </a:p>
          <a:p>
            <a:r>
              <a:rPr lang="en-AU" sz="2400" dirty="0"/>
              <a:t>Web search for success markers led to RESTful based APIs</a:t>
            </a:r>
          </a:p>
          <a:p>
            <a:pPr lvl="1"/>
            <a:r>
              <a:rPr lang="en-AU" sz="2000" dirty="0"/>
              <a:t>Exemplar: Highrise (</a:t>
            </a:r>
            <a:r>
              <a:rPr lang="en-AU" sz="2000" dirty="0">
                <a:hlinkClick r:id="rId3"/>
              </a:rPr>
              <a:t>https://github.com/37signals/highrise-api</a:t>
            </a:r>
            <a:r>
              <a:rPr lang="en-AU" sz="2000" dirty="0"/>
              <a:t>)</a:t>
            </a:r>
          </a:p>
          <a:p>
            <a:r>
              <a:rPr lang="en-AU" sz="2400" dirty="0"/>
              <a:t>Drafted a healthcare exchange API based on this approach</a:t>
            </a:r>
          </a:p>
        </p:txBody>
      </p:sp>
    </p:spTree>
    <p:extLst>
      <p:ext uri="{BB962C8B-B14F-4D97-AF65-F5344CB8AC3E}">
        <p14:creationId xmlns:p14="http://schemas.microsoft.com/office/powerpoint/2010/main" val="252112523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Wrap Up - Discussion (Q&amp;A)</a:t>
            </a:r>
          </a:p>
        </p:txBody>
      </p:sp>
      <p:sp>
        <p:nvSpPr>
          <p:cNvPr id="4" name="Text Placeholder 3">
            <a:extLst>
              <a:ext uri="{FF2B5EF4-FFF2-40B4-BE49-F238E27FC236}">
                <a16:creationId xmlns="" xmlns:a16="http://schemas.microsoft.com/office/drawing/2014/main" id="{EBF94836-CF16-47A8-BA64-46AAA3DF6680}"/>
              </a:ext>
            </a:extLst>
          </p:cNvPr>
          <p:cNvSpPr>
            <a:spLocks noGrp="1"/>
          </p:cNvSpPr>
          <p:nvPr>
            <p:ph type="body" sz="quarter" idx="13"/>
          </p:nvPr>
        </p:nvSpPr>
        <p:spPr>
          <a:xfrm>
            <a:off x="614362" y="1357310"/>
            <a:ext cx="8228883" cy="525278"/>
          </a:xfrm>
        </p:spPr>
        <p:txBody>
          <a:bodyPr/>
          <a:lstStyle/>
          <a:p>
            <a:pPr marL="0" indent="0">
              <a:buNone/>
            </a:pPr>
            <a:r>
              <a:rPr lang="en-CA" dirty="0" smtClean="0">
                <a:hlinkClick r:id="rId2"/>
              </a:rPr>
              <a:t>richard.ettema@aegis.net</a:t>
            </a:r>
            <a:r>
              <a:rPr lang="en-CA" dirty="0" smtClean="0"/>
              <a:t> </a:t>
            </a:r>
            <a:endParaRPr lang="en-CA" dirty="0"/>
          </a:p>
        </p:txBody>
      </p:sp>
      <p:sp>
        <p:nvSpPr>
          <p:cNvPr id="3" name="Footer Placeholder 2">
            <a:extLst>
              <a:ext uri="{FF2B5EF4-FFF2-40B4-BE49-F238E27FC236}">
                <a16:creationId xmlns="" xmlns:a16="http://schemas.microsoft.com/office/drawing/2014/main" id="{57EEE09B-D0AC-4E12-9B25-1EBA8ACBE495}"/>
              </a:ext>
            </a:extLst>
          </p:cNvPr>
          <p:cNvSpPr>
            <a:spLocks noGrp="1"/>
          </p:cNvSpPr>
          <p:nvPr>
            <p:ph type="ftr" sz="quarter" idx="10"/>
          </p:nvPr>
        </p:nvSpPr>
        <p:spPr/>
        <p:txBody>
          <a:bodyPr/>
          <a:lstStyle/>
          <a:p>
            <a:pPr fontAlgn="auto">
              <a:spcBef>
                <a:spcPts val="0"/>
              </a:spcBef>
              <a:spcAft>
                <a:spcPts val="0"/>
              </a:spcAft>
            </a:pPr>
            <a:r>
              <a:rPr lang="en-CA" kern="0" dirty="0"/>
              <a:t>© 2020 Health Level Seven ® International. All Rights Reserved. Published under the Creative Commons 3.0 Attribution </a:t>
            </a:r>
            <a:r>
              <a:rPr lang="en-CA" kern="0" dirty="0" err="1"/>
              <a:t>Unported</a:t>
            </a:r>
            <a:r>
              <a:rPr lang="en-CA" kern="0" dirty="0"/>
              <a:t> license</a:t>
            </a:r>
            <a:endParaRPr lang="en-US" kern="0" dirty="0"/>
          </a:p>
        </p:txBody>
      </p:sp>
      <p:sp>
        <p:nvSpPr>
          <p:cNvPr id="8" name="Slide Number Placeholder 7">
            <a:extLst>
              <a:ext uri="{FF2B5EF4-FFF2-40B4-BE49-F238E27FC236}">
                <a16:creationId xmlns="" xmlns:a16="http://schemas.microsoft.com/office/drawing/2014/main" id="{65E426E1-466C-45F5-AB31-BBB3FB414763}"/>
              </a:ext>
            </a:extLst>
          </p:cNvPr>
          <p:cNvSpPr>
            <a:spLocks noGrp="1"/>
          </p:cNvSpPr>
          <p:nvPr>
            <p:ph type="sldNum" sz="quarter" idx="11"/>
          </p:nvPr>
        </p:nvSpPr>
        <p:spPr/>
        <p:txBody>
          <a:bodyPr/>
          <a:lstStyle/>
          <a:p>
            <a:fld id="{DD8FDF0E-2772-4D89-9F72-F3CB15D8B8AB}" type="slidenum">
              <a:rPr lang="en-US" smtClean="0"/>
              <a:pPr/>
              <a:t>130</a:t>
            </a:fld>
            <a:endParaRPr lang="en-US" dirty="0"/>
          </a:p>
        </p:txBody>
      </p:sp>
      <p:pic>
        <p:nvPicPr>
          <p:cNvPr id="9" name="Picture 12" descr="https://yuhanonmilitos.files.wordpress.com/2012/07/question-and-answer.jpg">
            <a:extLst>
              <a:ext uri="{FF2B5EF4-FFF2-40B4-BE49-F238E27FC236}">
                <a16:creationId xmlns="" xmlns:a16="http://schemas.microsoft.com/office/drawing/2014/main" id="{C93EA7F9-487E-43BC-9055-AFC20D78C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6884" y="1882588"/>
            <a:ext cx="3703125" cy="2464390"/>
          </a:xfrm>
          <a:prstGeom prst="rect">
            <a:avLst/>
          </a:prstGeom>
          <a:noFill/>
          <a:effectLst>
            <a:softEdge rad="254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693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a:t>FHIR in one slide</a:t>
            </a:r>
          </a:p>
        </p:txBody>
      </p:sp>
      <p:sp>
        <p:nvSpPr>
          <p:cNvPr id="8194" name="Content Placeholder 2"/>
          <p:cNvSpPr>
            <a:spLocks noGrp="1"/>
          </p:cNvSpPr>
          <p:nvPr>
            <p:ph type="body" sz="quarter" idx="13"/>
          </p:nvPr>
        </p:nvSpPr>
        <p:spPr>
          <a:prstGeom prst="rect">
            <a:avLst/>
          </a:prstGeom>
        </p:spPr>
        <p:txBody>
          <a:bodyPr/>
          <a:lstStyle/>
          <a:p>
            <a:r>
              <a:rPr lang="en-US" sz="2100" b="1" dirty="0"/>
              <a:t>F</a:t>
            </a:r>
            <a:r>
              <a:rPr lang="en-US" sz="2100" dirty="0"/>
              <a:t>ast </a:t>
            </a:r>
            <a:r>
              <a:rPr lang="en-US" sz="2100" b="1" dirty="0"/>
              <a:t>H</a:t>
            </a:r>
            <a:r>
              <a:rPr lang="en-US" sz="2100" dirty="0"/>
              <a:t>ealthcare </a:t>
            </a:r>
            <a:r>
              <a:rPr lang="en-US" sz="2100" b="1" dirty="0"/>
              <a:t>I</a:t>
            </a:r>
            <a:r>
              <a:rPr lang="en-US" sz="2100" dirty="0"/>
              <a:t>nteroperability </a:t>
            </a:r>
            <a:r>
              <a:rPr lang="en-US" sz="2100" b="1" dirty="0"/>
              <a:t>R</a:t>
            </a:r>
            <a:r>
              <a:rPr lang="en-US" sz="2100" dirty="0"/>
              <a:t>esources</a:t>
            </a:r>
          </a:p>
          <a:p>
            <a:r>
              <a:rPr lang="en-US" sz="2100" dirty="0"/>
              <a:t>New </a:t>
            </a:r>
            <a:r>
              <a:rPr lang="en-US" sz="2100" i="1" dirty="0"/>
              <a:t>free and open</a:t>
            </a:r>
            <a:r>
              <a:rPr lang="en-US" sz="2100" dirty="0"/>
              <a:t> healthcare data API</a:t>
            </a:r>
          </a:p>
          <a:p>
            <a:r>
              <a:rPr lang="en-US" sz="2100" dirty="0"/>
              <a:t>Builds on simplicity of HL7 V2</a:t>
            </a:r>
          </a:p>
          <a:p>
            <a:r>
              <a:rPr lang="en-US" sz="2100" dirty="0"/>
              <a:t>With modern (web) standards</a:t>
            </a:r>
          </a:p>
          <a:p>
            <a:pPr lvl="1"/>
            <a:r>
              <a:rPr lang="en-US" sz="1725" dirty="0"/>
              <a:t>XML, JSON, HTTP, REST, UML</a:t>
            </a:r>
          </a:p>
          <a:p>
            <a:pPr lvl="1"/>
            <a:r>
              <a:rPr lang="en-US" sz="1800" dirty="0"/>
              <a:t>Familiar to new generation of developers</a:t>
            </a:r>
          </a:p>
          <a:p>
            <a:r>
              <a:rPr lang="en-US" sz="2100" dirty="0"/>
              <a:t>Easy to implement the basics</a:t>
            </a:r>
          </a:p>
          <a:p>
            <a:r>
              <a:rPr lang="en-US" sz="2100" dirty="0"/>
              <a:t>Getting rapid take up</a:t>
            </a:r>
          </a:p>
        </p:txBody>
      </p:sp>
    </p:spTree>
    <p:extLst>
      <p:ext uri="{BB962C8B-B14F-4D97-AF65-F5344CB8AC3E}">
        <p14:creationId xmlns:p14="http://schemas.microsoft.com/office/powerpoint/2010/main" val="201651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Notched Right Arrow 32"/>
          <p:cNvSpPr/>
          <p:nvPr/>
        </p:nvSpPr>
        <p:spPr bwMode="auto">
          <a:xfrm>
            <a:off x="4788024" y="2828277"/>
            <a:ext cx="2942812" cy="432048"/>
          </a:xfrm>
          <a:prstGeom prst="notchedRight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0" rIns="68580" bIns="3429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CDA</a:t>
            </a:r>
          </a:p>
        </p:txBody>
      </p:sp>
      <p:sp>
        <p:nvSpPr>
          <p:cNvPr id="2" name="Title 1"/>
          <p:cNvSpPr>
            <a:spLocks noGrp="1"/>
          </p:cNvSpPr>
          <p:nvPr>
            <p:ph type="title"/>
          </p:nvPr>
        </p:nvSpPr>
        <p:spPr/>
        <p:txBody>
          <a:bodyPr/>
          <a:lstStyle/>
          <a:p>
            <a:r>
              <a:rPr lang="en-US" dirty="0"/>
              <a:t>Timeline: Where does FHIR fit?</a:t>
            </a:r>
          </a:p>
        </p:txBody>
      </p:sp>
      <p:cxnSp>
        <p:nvCxnSpPr>
          <p:cNvPr id="5" name="Straight Connector 4"/>
          <p:cNvCxnSpPr/>
          <p:nvPr/>
        </p:nvCxnSpPr>
        <p:spPr>
          <a:xfrm>
            <a:off x="1655676" y="4016409"/>
            <a:ext cx="6075160"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493659" y="4178427"/>
            <a:ext cx="614271" cy="323165"/>
          </a:xfrm>
          <a:prstGeom prst="rect">
            <a:avLst/>
          </a:prstGeom>
          <a:noFill/>
        </p:spPr>
        <p:txBody>
          <a:bodyPr wrap="none" rtlCol="0">
            <a:spAutoFit/>
          </a:bodyPr>
          <a:lstStyle/>
          <a:p>
            <a:r>
              <a:rPr lang="en-US" sz="1500" dirty="0">
                <a:solidFill>
                  <a:srgbClr val="636360"/>
                </a:solidFill>
              </a:rPr>
              <a:t>1980</a:t>
            </a:r>
            <a:endParaRPr lang="en-US" dirty="0">
              <a:solidFill>
                <a:srgbClr val="636360"/>
              </a:solidFill>
            </a:endParaRPr>
          </a:p>
        </p:txBody>
      </p:sp>
      <p:sp>
        <p:nvSpPr>
          <p:cNvPr id="7" name="TextBox 6"/>
          <p:cNvSpPr txBox="1"/>
          <p:nvPr/>
        </p:nvSpPr>
        <p:spPr>
          <a:xfrm>
            <a:off x="4031941" y="4178427"/>
            <a:ext cx="614271" cy="323165"/>
          </a:xfrm>
          <a:prstGeom prst="rect">
            <a:avLst/>
          </a:prstGeom>
          <a:noFill/>
        </p:spPr>
        <p:txBody>
          <a:bodyPr wrap="none" rtlCol="0">
            <a:spAutoFit/>
          </a:bodyPr>
          <a:lstStyle/>
          <a:p>
            <a:r>
              <a:rPr lang="en-US" sz="1500" dirty="0">
                <a:solidFill>
                  <a:srgbClr val="636360"/>
                </a:solidFill>
              </a:rPr>
              <a:t>2000</a:t>
            </a:r>
            <a:endParaRPr lang="en-US" dirty="0">
              <a:solidFill>
                <a:srgbClr val="636360"/>
              </a:solidFill>
            </a:endParaRPr>
          </a:p>
        </p:txBody>
      </p:sp>
      <p:sp>
        <p:nvSpPr>
          <p:cNvPr id="8" name="TextBox 7"/>
          <p:cNvSpPr txBox="1"/>
          <p:nvPr/>
        </p:nvSpPr>
        <p:spPr>
          <a:xfrm>
            <a:off x="2709431" y="4178427"/>
            <a:ext cx="614271" cy="323165"/>
          </a:xfrm>
          <a:prstGeom prst="rect">
            <a:avLst/>
          </a:prstGeom>
          <a:noFill/>
        </p:spPr>
        <p:txBody>
          <a:bodyPr wrap="none" rtlCol="0">
            <a:spAutoFit/>
          </a:bodyPr>
          <a:lstStyle/>
          <a:p>
            <a:r>
              <a:rPr lang="en-US" sz="1500" dirty="0">
                <a:solidFill>
                  <a:srgbClr val="636360"/>
                </a:solidFill>
              </a:rPr>
              <a:t>1990</a:t>
            </a:r>
            <a:endParaRPr lang="en-US" dirty="0">
              <a:solidFill>
                <a:srgbClr val="636360"/>
              </a:solidFill>
            </a:endParaRPr>
          </a:p>
        </p:txBody>
      </p:sp>
      <p:sp>
        <p:nvSpPr>
          <p:cNvPr id="9" name="TextBox 8"/>
          <p:cNvSpPr txBox="1"/>
          <p:nvPr/>
        </p:nvSpPr>
        <p:spPr>
          <a:xfrm>
            <a:off x="6165253" y="4178427"/>
            <a:ext cx="614271" cy="323165"/>
          </a:xfrm>
          <a:prstGeom prst="rect">
            <a:avLst/>
          </a:prstGeom>
          <a:noFill/>
        </p:spPr>
        <p:txBody>
          <a:bodyPr wrap="none" rtlCol="0">
            <a:spAutoFit/>
          </a:bodyPr>
          <a:lstStyle/>
          <a:p>
            <a:r>
              <a:rPr lang="en-US" sz="1500" dirty="0">
                <a:solidFill>
                  <a:srgbClr val="636360"/>
                </a:solidFill>
              </a:rPr>
              <a:t>2018</a:t>
            </a:r>
            <a:endParaRPr lang="en-US" dirty="0">
              <a:solidFill>
                <a:srgbClr val="636360"/>
              </a:solidFill>
            </a:endParaRPr>
          </a:p>
        </p:txBody>
      </p:sp>
      <p:sp>
        <p:nvSpPr>
          <p:cNvPr id="10" name="TextBox 9"/>
          <p:cNvSpPr txBox="1"/>
          <p:nvPr/>
        </p:nvSpPr>
        <p:spPr>
          <a:xfrm>
            <a:off x="7116565" y="4178427"/>
            <a:ext cx="614271" cy="323165"/>
          </a:xfrm>
          <a:prstGeom prst="rect">
            <a:avLst/>
          </a:prstGeom>
          <a:noFill/>
        </p:spPr>
        <p:txBody>
          <a:bodyPr wrap="none" rtlCol="0">
            <a:spAutoFit/>
          </a:bodyPr>
          <a:lstStyle/>
          <a:p>
            <a:r>
              <a:rPr lang="en-US" sz="1500" dirty="0" smtClean="0">
                <a:solidFill>
                  <a:srgbClr val="636360"/>
                </a:solidFill>
              </a:rPr>
              <a:t>2023</a:t>
            </a:r>
            <a:endParaRPr lang="en-US" dirty="0">
              <a:solidFill>
                <a:srgbClr val="636360"/>
              </a:solidFill>
            </a:endParaRPr>
          </a:p>
        </p:txBody>
      </p:sp>
      <p:sp>
        <p:nvSpPr>
          <p:cNvPr id="22" name="TextBox 21"/>
          <p:cNvSpPr txBox="1"/>
          <p:nvPr/>
        </p:nvSpPr>
        <p:spPr>
          <a:xfrm>
            <a:off x="2411760" y="1653648"/>
            <a:ext cx="486030" cy="484748"/>
          </a:xfrm>
          <a:prstGeom prst="rect">
            <a:avLst/>
          </a:prstGeom>
          <a:noFill/>
        </p:spPr>
        <p:txBody>
          <a:bodyPr wrap="none" rtlCol="0">
            <a:spAutoFit/>
          </a:bodyPr>
          <a:lstStyle/>
          <a:p>
            <a:r>
              <a:rPr lang="en-US" sz="1500" dirty="0">
                <a:solidFill>
                  <a:srgbClr val="636360"/>
                </a:solidFill>
              </a:rPr>
              <a:t>V2</a:t>
            </a:r>
          </a:p>
          <a:p>
            <a:r>
              <a:rPr lang="en-US" sz="1050" dirty="0">
                <a:solidFill>
                  <a:srgbClr val="636360"/>
                </a:solidFill>
              </a:rPr>
              <a:t>1987</a:t>
            </a:r>
            <a:endParaRPr lang="en-US" sz="1200" dirty="0">
              <a:solidFill>
                <a:srgbClr val="636360"/>
              </a:solidFill>
            </a:endParaRPr>
          </a:p>
        </p:txBody>
      </p:sp>
      <p:sp>
        <p:nvSpPr>
          <p:cNvPr id="23" name="TextBox 22"/>
          <p:cNvSpPr txBox="1"/>
          <p:nvPr/>
        </p:nvSpPr>
        <p:spPr>
          <a:xfrm>
            <a:off x="5473708" y="1640146"/>
            <a:ext cx="676788" cy="715581"/>
          </a:xfrm>
          <a:prstGeom prst="rect">
            <a:avLst/>
          </a:prstGeom>
          <a:noFill/>
        </p:spPr>
        <p:txBody>
          <a:bodyPr wrap="none" rtlCol="0">
            <a:spAutoFit/>
          </a:bodyPr>
          <a:lstStyle/>
          <a:p>
            <a:r>
              <a:rPr lang="en-US" sz="1500" dirty="0">
                <a:solidFill>
                  <a:srgbClr val="636360"/>
                </a:solidFill>
              </a:rPr>
              <a:t>Fresh</a:t>
            </a:r>
          </a:p>
          <a:p>
            <a:r>
              <a:rPr lang="en-US" sz="1500" dirty="0">
                <a:solidFill>
                  <a:srgbClr val="636360"/>
                </a:solidFill>
              </a:rPr>
              <a:t>Look</a:t>
            </a:r>
          </a:p>
          <a:p>
            <a:r>
              <a:rPr lang="en-US" sz="1050" dirty="0">
                <a:solidFill>
                  <a:srgbClr val="636360"/>
                </a:solidFill>
              </a:rPr>
              <a:t>2011</a:t>
            </a:r>
            <a:endParaRPr lang="en-US" sz="1200" dirty="0">
              <a:solidFill>
                <a:srgbClr val="636360"/>
              </a:solidFill>
            </a:endParaRPr>
          </a:p>
        </p:txBody>
      </p:sp>
      <p:sp>
        <p:nvSpPr>
          <p:cNvPr id="24" name="TextBox 23"/>
          <p:cNvSpPr txBox="1"/>
          <p:nvPr/>
        </p:nvSpPr>
        <p:spPr>
          <a:xfrm>
            <a:off x="4734019" y="1640146"/>
            <a:ext cx="591829" cy="715581"/>
          </a:xfrm>
          <a:prstGeom prst="rect">
            <a:avLst/>
          </a:prstGeom>
          <a:noFill/>
        </p:spPr>
        <p:txBody>
          <a:bodyPr wrap="none" rtlCol="0">
            <a:spAutoFit/>
          </a:bodyPr>
          <a:lstStyle/>
          <a:p>
            <a:r>
              <a:rPr lang="en-US" sz="1500" dirty="0">
                <a:solidFill>
                  <a:srgbClr val="636360"/>
                </a:solidFill>
              </a:rPr>
              <a:t>V3</a:t>
            </a:r>
          </a:p>
          <a:p>
            <a:r>
              <a:rPr lang="en-US" sz="1500" dirty="0">
                <a:solidFill>
                  <a:srgbClr val="636360"/>
                </a:solidFill>
              </a:rPr>
              <a:t>CDA</a:t>
            </a:r>
          </a:p>
          <a:p>
            <a:r>
              <a:rPr lang="en-US" sz="1050" dirty="0">
                <a:solidFill>
                  <a:srgbClr val="636360"/>
                </a:solidFill>
              </a:rPr>
              <a:t>2005</a:t>
            </a:r>
            <a:endParaRPr lang="en-US" sz="1200" dirty="0">
              <a:solidFill>
                <a:srgbClr val="636360"/>
              </a:solidFill>
            </a:endParaRPr>
          </a:p>
        </p:txBody>
      </p:sp>
      <p:sp>
        <p:nvSpPr>
          <p:cNvPr id="25" name="TextBox 24"/>
          <p:cNvSpPr txBox="1"/>
          <p:nvPr/>
        </p:nvSpPr>
        <p:spPr>
          <a:xfrm>
            <a:off x="6300193" y="1640145"/>
            <a:ext cx="633507" cy="715581"/>
          </a:xfrm>
          <a:prstGeom prst="rect">
            <a:avLst/>
          </a:prstGeom>
          <a:noFill/>
        </p:spPr>
        <p:txBody>
          <a:bodyPr wrap="none" rtlCol="0">
            <a:spAutoFit/>
          </a:bodyPr>
          <a:lstStyle/>
          <a:p>
            <a:r>
              <a:rPr lang="en-US" sz="1500" dirty="0">
                <a:solidFill>
                  <a:srgbClr val="636360"/>
                </a:solidFill>
              </a:rPr>
              <a:t>FHIR</a:t>
            </a:r>
          </a:p>
          <a:p>
            <a:r>
              <a:rPr lang="en-US" sz="1500" dirty="0">
                <a:solidFill>
                  <a:srgbClr val="636360"/>
                </a:solidFill>
              </a:rPr>
              <a:t>R4</a:t>
            </a:r>
          </a:p>
          <a:p>
            <a:r>
              <a:rPr lang="en-US" sz="1050" dirty="0">
                <a:solidFill>
                  <a:srgbClr val="636360"/>
                </a:solidFill>
              </a:rPr>
              <a:t>2018</a:t>
            </a:r>
          </a:p>
        </p:txBody>
      </p:sp>
      <p:sp>
        <p:nvSpPr>
          <p:cNvPr id="29" name="TextBox 28"/>
          <p:cNvSpPr txBox="1"/>
          <p:nvPr/>
        </p:nvSpPr>
        <p:spPr>
          <a:xfrm>
            <a:off x="3599893" y="1653648"/>
            <a:ext cx="878767" cy="484748"/>
          </a:xfrm>
          <a:prstGeom prst="rect">
            <a:avLst/>
          </a:prstGeom>
          <a:noFill/>
        </p:spPr>
        <p:txBody>
          <a:bodyPr wrap="none" rtlCol="0">
            <a:spAutoFit/>
          </a:bodyPr>
          <a:lstStyle/>
          <a:p>
            <a:r>
              <a:rPr lang="en-US" sz="1500" dirty="0">
                <a:solidFill>
                  <a:srgbClr val="636360"/>
                </a:solidFill>
              </a:rPr>
              <a:t>Start V3</a:t>
            </a:r>
          </a:p>
          <a:p>
            <a:r>
              <a:rPr lang="en-US" sz="1050" dirty="0">
                <a:solidFill>
                  <a:srgbClr val="636360"/>
                </a:solidFill>
              </a:rPr>
              <a:t>1995</a:t>
            </a:r>
            <a:endParaRPr lang="en-US" sz="1200" dirty="0">
              <a:solidFill>
                <a:srgbClr val="636360"/>
              </a:solidFill>
            </a:endParaRPr>
          </a:p>
        </p:txBody>
      </p:sp>
      <p:sp>
        <p:nvSpPr>
          <p:cNvPr id="26" name="Notched Right Arrow 25"/>
          <p:cNvSpPr/>
          <p:nvPr/>
        </p:nvSpPr>
        <p:spPr bwMode="auto">
          <a:xfrm>
            <a:off x="2411760" y="3638367"/>
            <a:ext cx="5292588" cy="432048"/>
          </a:xfrm>
          <a:prstGeom prst="notchedRightArrow">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0" rIns="68580" bIns="3429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V2</a:t>
            </a:r>
          </a:p>
        </p:txBody>
      </p:sp>
      <p:sp>
        <p:nvSpPr>
          <p:cNvPr id="32" name="Notched Right Arrow 31"/>
          <p:cNvSpPr/>
          <p:nvPr/>
        </p:nvSpPr>
        <p:spPr bwMode="auto">
          <a:xfrm>
            <a:off x="3653898" y="3260325"/>
            <a:ext cx="4050450" cy="432048"/>
          </a:xfrm>
          <a:prstGeom prst="notchedRightArrow">
            <a:avLst/>
          </a:prstGeom>
          <a:solidFill>
            <a:srgbClr val="FFC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0" rIns="68580" bIns="3429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V3</a:t>
            </a:r>
          </a:p>
        </p:txBody>
      </p:sp>
      <p:sp>
        <p:nvSpPr>
          <p:cNvPr id="36" name="Notched Right Arrow 35"/>
          <p:cNvSpPr/>
          <p:nvPr/>
        </p:nvSpPr>
        <p:spPr bwMode="auto">
          <a:xfrm>
            <a:off x="5760132" y="2396229"/>
            <a:ext cx="1944216" cy="432048"/>
          </a:xfrm>
          <a:prstGeom prst="notchedRightArrow">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0" rIns="68580" bIns="34290" numCol="1" rtlCol="0" anchor="t" anchorCtr="0" compatLnSpc="1">
            <a:prstTxWarp prst="textNoShape">
              <a:avLst/>
            </a:prstTxWarp>
          </a:bodyPr>
          <a:lstStyle/>
          <a:p>
            <a:pPr eaLnBrk="0" fontAlgn="base" hangingPunct="0">
              <a:spcBef>
                <a:spcPct val="0"/>
              </a:spcBef>
              <a:spcAft>
                <a:spcPct val="0"/>
              </a:spcAft>
            </a:pPr>
            <a:r>
              <a:rPr lang="en-US" sz="1600" dirty="0">
                <a:solidFill>
                  <a:schemeClr val="bg1"/>
                </a:solidFill>
                <a:latin typeface="Arial" charset="0"/>
              </a:rPr>
              <a:t>FHIR</a:t>
            </a:r>
          </a:p>
        </p:txBody>
      </p:sp>
      <p:sp>
        <p:nvSpPr>
          <p:cNvPr id="19" name="TextBox 18">
            <a:extLst>
              <a:ext uri="{FF2B5EF4-FFF2-40B4-BE49-F238E27FC236}">
                <a16:creationId xmlns="" xmlns:a16="http://schemas.microsoft.com/office/drawing/2014/main" id="{00D39572-A464-455A-A7A6-5448C4E56751}"/>
              </a:ext>
            </a:extLst>
          </p:cNvPr>
          <p:cNvSpPr txBox="1"/>
          <p:nvPr/>
        </p:nvSpPr>
        <p:spPr>
          <a:xfrm>
            <a:off x="5197831" y="4178427"/>
            <a:ext cx="614271" cy="323165"/>
          </a:xfrm>
          <a:prstGeom prst="rect">
            <a:avLst/>
          </a:prstGeom>
          <a:noFill/>
        </p:spPr>
        <p:txBody>
          <a:bodyPr wrap="none" rtlCol="0">
            <a:spAutoFit/>
          </a:bodyPr>
          <a:lstStyle/>
          <a:p>
            <a:r>
              <a:rPr lang="en-US" sz="1500" dirty="0">
                <a:solidFill>
                  <a:srgbClr val="636360"/>
                </a:solidFill>
              </a:rPr>
              <a:t>2010</a:t>
            </a:r>
            <a:endParaRPr lang="en-US" dirty="0">
              <a:solidFill>
                <a:srgbClr val="636360"/>
              </a:solidFill>
            </a:endParaRPr>
          </a:p>
        </p:txBody>
      </p:sp>
      <p:sp>
        <p:nvSpPr>
          <p:cNvPr id="27" name="TextBox 26"/>
          <p:cNvSpPr txBox="1"/>
          <p:nvPr/>
        </p:nvSpPr>
        <p:spPr>
          <a:xfrm>
            <a:off x="7070841" y="1626642"/>
            <a:ext cx="633507" cy="715581"/>
          </a:xfrm>
          <a:prstGeom prst="rect">
            <a:avLst/>
          </a:prstGeom>
          <a:noFill/>
        </p:spPr>
        <p:txBody>
          <a:bodyPr wrap="none" rtlCol="0">
            <a:spAutoFit/>
          </a:bodyPr>
          <a:lstStyle/>
          <a:p>
            <a:r>
              <a:rPr lang="en-US" sz="1500" dirty="0">
                <a:solidFill>
                  <a:srgbClr val="636360"/>
                </a:solidFill>
              </a:rPr>
              <a:t>FHIR</a:t>
            </a:r>
          </a:p>
          <a:p>
            <a:r>
              <a:rPr lang="en-US" sz="1500" dirty="0" smtClean="0">
                <a:solidFill>
                  <a:srgbClr val="636360"/>
                </a:solidFill>
              </a:rPr>
              <a:t>R5</a:t>
            </a:r>
            <a:endParaRPr lang="en-US" sz="1500" dirty="0">
              <a:solidFill>
                <a:srgbClr val="636360"/>
              </a:solidFill>
            </a:endParaRPr>
          </a:p>
          <a:p>
            <a:r>
              <a:rPr lang="en-US" sz="1050" dirty="0" smtClean="0">
                <a:solidFill>
                  <a:srgbClr val="636360"/>
                </a:solidFill>
              </a:rPr>
              <a:t>2023</a:t>
            </a:r>
            <a:endParaRPr lang="en-US" sz="1050" dirty="0">
              <a:solidFill>
                <a:srgbClr val="636360"/>
              </a:solidFill>
            </a:endParaRPr>
          </a:p>
        </p:txBody>
      </p:sp>
    </p:spTree>
    <p:extLst>
      <p:ext uri="{BB962C8B-B14F-4D97-AF65-F5344CB8AC3E}">
        <p14:creationId xmlns:p14="http://schemas.microsoft.com/office/powerpoint/2010/main" val="152442040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Timeline (planned)</a:t>
            </a:r>
          </a:p>
        </p:txBody>
      </p:sp>
      <p:cxnSp>
        <p:nvCxnSpPr>
          <p:cNvPr id="5" name="Straight Connector 4"/>
          <p:cNvCxnSpPr/>
          <p:nvPr/>
        </p:nvCxnSpPr>
        <p:spPr>
          <a:xfrm flipV="1">
            <a:off x="737254" y="3589633"/>
            <a:ext cx="7176462" cy="8231"/>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363694" y="3729830"/>
            <a:ext cx="614271" cy="323165"/>
          </a:xfrm>
          <a:prstGeom prst="rect">
            <a:avLst/>
          </a:prstGeom>
          <a:noFill/>
        </p:spPr>
        <p:txBody>
          <a:bodyPr wrap="none" rtlCol="0">
            <a:spAutoFit/>
          </a:bodyPr>
          <a:lstStyle/>
          <a:p>
            <a:r>
              <a:rPr lang="en-US" sz="1500" dirty="0">
                <a:solidFill>
                  <a:srgbClr val="636360"/>
                </a:solidFill>
              </a:rPr>
              <a:t>2012</a:t>
            </a:r>
            <a:endParaRPr lang="en-US" dirty="0">
              <a:solidFill>
                <a:srgbClr val="636360"/>
              </a:solidFill>
            </a:endParaRPr>
          </a:p>
        </p:txBody>
      </p:sp>
      <p:sp>
        <p:nvSpPr>
          <p:cNvPr id="7" name="TextBox 6"/>
          <p:cNvSpPr txBox="1"/>
          <p:nvPr/>
        </p:nvSpPr>
        <p:spPr>
          <a:xfrm>
            <a:off x="3926576" y="3729830"/>
            <a:ext cx="614271" cy="323165"/>
          </a:xfrm>
          <a:prstGeom prst="rect">
            <a:avLst/>
          </a:prstGeom>
          <a:noFill/>
        </p:spPr>
        <p:txBody>
          <a:bodyPr wrap="none" rtlCol="0">
            <a:spAutoFit/>
          </a:bodyPr>
          <a:lstStyle/>
          <a:p>
            <a:r>
              <a:rPr lang="en-US" sz="1500" dirty="0">
                <a:solidFill>
                  <a:srgbClr val="636360"/>
                </a:solidFill>
              </a:rPr>
              <a:t>2016</a:t>
            </a:r>
            <a:endParaRPr lang="en-US" dirty="0">
              <a:solidFill>
                <a:srgbClr val="636360"/>
              </a:solidFill>
            </a:endParaRPr>
          </a:p>
        </p:txBody>
      </p:sp>
      <p:sp>
        <p:nvSpPr>
          <p:cNvPr id="8" name="TextBox 7"/>
          <p:cNvSpPr txBox="1"/>
          <p:nvPr/>
        </p:nvSpPr>
        <p:spPr>
          <a:xfrm>
            <a:off x="2645135" y="3729830"/>
            <a:ext cx="614271" cy="323165"/>
          </a:xfrm>
          <a:prstGeom prst="rect">
            <a:avLst/>
          </a:prstGeom>
          <a:noFill/>
        </p:spPr>
        <p:txBody>
          <a:bodyPr wrap="none" rtlCol="0">
            <a:spAutoFit/>
          </a:bodyPr>
          <a:lstStyle/>
          <a:p>
            <a:r>
              <a:rPr lang="en-US" sz="1500" dirty="0">
                <a:solidFill>
                  <a:srgbClr val="636360"/>
                </a:solidFill>
              </a:rPr>
              <a:t>2014</a:t>
            </a:r>
            <a:endParaRPr lang="en-US" dirty="0">
              <a:solidFill>
                <a:srgbClr val="636360"/>
              </a:solidFill>
            </a:endParaRPr>
          </a:p>
        </p:txBody>
      </p:sp>
      <p:sp>
        <p:nvSpPr>
          <p:cNvPr id="9" name="TextBox 8"/>
          <p:cNvSpPr txBox="1"/>
          <p:nvPr/>
        </p:nvSpPr>
        <p:spPr>
          <a:xfrm>
            <a:off x="5208017" y="3729830"/>
            <a:ext cx="614271" cy="323165"/>
          </a:xfrm>
          <a:prstGeom prst="rect">
            <a:avLst/>
          </a:prstGeom>
          <a:noFill/>
        </p:spPr>
        <p:txBody>
          <a:bodyPr wrap="none" rtlCol="0">
            <a:spAutoFit/>
          </a:bodyPr>
          <a:lstStyle/>
          <a:p>
            <a:r>
              <a:rPr lang="en-US" sz="1500" dirty="0">
                <a:solidFill>
                  <a:srgbClr val="636360"/>
                </a:solidFill>
              </a:rPr>
              <a:t>2018</a:t>
            </a:r>
            <a:endParaRPr lang="en-US" dirty="0">
              <a:solidFill>
                <a:srgbClr val="636360"/>
              </a:solidFill>
            </a:endParaRPr>
          </a:p>
        </p:txBody>
      </p:sp>
      <p:sp>
        <p:nvSpPr>
          <p:cNvPr id="10" name="TextBox 9"/>
          <p:cNvSpPr txBox="1"/>
          <p:nvPr/>
        </p:nvSpPr>
        <p:spPr>
          <a:xfrm>
            <a:off x="7196037" y="3729830"/>
            <a:ext cx="614271" cy="323165"/>
          </a:xfrm>
          <a:prstGeom prst="rect">
            <a:avLst/>
          </a:prstGeom>
          <a:noFill/>
        </p:spPr>
        <p:txBody>
          <a:bodyPr wrap="none" rtlCol="0">
            <a:spAutoFit/>
          </a:bodyPr>
          <a:lstStyle/>
          <a:p>
            <a:r>
              <a:rPr lang="en-US" sz="1500" dirty="0" smtClean="0">
                <a:solidFill>
                  <a:srgbClr val="636360"/>
                </a:solidFill>
              </a:rPr>
              <a:t>2023</a:t>
            </a:r>
            <a:endParaRPr lang="en-US" dirty="0">
              <a:solidFill>
                <a:srgbClr val="636360"/>
              </a:solidFill>
            </a:endParaRPr>
          </a:p>
        </p:txBody>
      </p:sp>
      <p:grpSp>
        <p:nvGrpSpPr>
          <p:cNvPr id="3" name="Group 10"/>
          <p:cNvGrpSpPr/>
          <p:nvPr/>
        </p:nvGrpSpPr>
        <p:grpSpPr>
          <a:xfrm>
            <a:off x="1439332" y="2517744"/>
            <a:ext cx="432048" cy="1080120"/>
            <a:chOff x="1835696" y="3356992"/>
            <a:chExt cx="576064" cy="1440160"/>
          </a:xfrm>
        </p:grpSpPr>
        <p:cxnSp>
          <p:nvCxnSpPr>
            <p:cNvPr id="12" name="Straight Connector 11"/>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1378730" y="1875071"/>
            <a:ext cx="601447" cy="553998"/>
          </a:xfrm>
          <a:prstGeom prst="rect">
            <a:avLst/>
          </a:prstGeom>
          <a:noFill/>
        </p:spPr>
        <p:txBody>
          <a:bodyPr wrap="none" rtlCol="0">
            <a:spAutoFit/>
          </a:bodyPr>
          <a:lstStyle/>
          <a:p>
            <a:r>
              <a:rPr lang="en-US" sz="1500" dirty="0">
                <a:solidFill>
                  <a:srgbClr val="636360"/>
                </a:solidFill>
              </a:rPr>
              <a:t>First</a:t>
            </a:r>
            <a:br>
              <a:rPr lang="en-US" sz="1500" dirty="0">
                <a:solidFill>
                  <a:srgbClr val="636360"/>
                </a:solidFill>
              </a:rPr>
            </a:br>
            <a:r>
              <a:rPr lang="en-US" sz="1500" dirty="0">
                <a:solidFill>
                  <a:srgbClr val="636360"/>
                </a:solidFill>
              </a:rPr>
              <a:t>Draft</a:t>
            </a:r>
          </a:p>
        </p:txBody>
      </p:sp>
      <p:sp>
        <p:nvSpPr>
          <p:cNvPr id="32" name="TextBox 31"/>
          <p:cNvSpPr txBox="1"/>
          <p:nvPr/>
        </p:nvSpPr>
        <p:spPr>
          <a:xfrm>
            <a:off x="737254" y="3729830"/>
            <a:ext cx="599972" cy="323165"/>
          </a:xfrm>
          <a:prstGeom prst="rect">
            <a:avLst/>
          </a:prstGeom>
          <a:noFill/>
        </p:spPr>
        <p:txBody>
          <a:bodyPr wrap="none" rtlCol="0">
            <a:spAutoFit/>
          </a:bodyPr>
          <a:lstStyle/>
          <a:p>
            <a:r>
              <a:rPr lang="en-US" sz="1500" dirty="0">
                <a:solidFill>
                  <a:srgbClr val="636360"/>
                </a:solidFill>
              </a:rPr>
              <a:t>2011</a:t>
            </a:r>
            <a:endParaRPr lang="en-US" dirty="0">
              <a:solidFill>
                <a:srgbClr val="636360"/>
              </a:solidFill>
            </a:endParaRPr>
          </a:p>
        </p:txBody>
      </p:sp>
      <p:sp>
        <p:nvSpPr>
          <p:cNvPr id="33" name="TextBox 32"/>
          <p:cNvSpPr txBox="1"/>
          <p:nvPr/>
        </p:nvSpPr>
        <p:spPr>
          <a:xfrm>
            <a:off x="3285855" y="3729830"/>
            <a:ext cx="614271" cy="323165"/>
          </a:xfrm>
          <a:prstGeom prst="rect">
            <a:avLst/>
          </a:prstGeom>
          <a:noFill/>
        </p:spPr>
        <p:txBody>
          <a:bodyPr wrap="none" rtlCol="0">
            <a:spAutoFit/>
          </a:bodyPr>
          <a:lstStyle/>
          <a:p>
            <a:r>
              <a:rPr lang="en-US" sz="1500" dirty="0">
                <a:solidFill>
                  <a:srgbClr val="636360"/>
                </a:solidFill>
              </a:rPr>
              <a:t>2015</a:t>
            </a:r>
            <a:endParaRPr lang="en-US" dirty="0">
              <a:solidFill>
                <a:srgbClr val="636360"/>
              </a:solidFill>
            </a:endParaRPr>
          </a:p>
        </p:txBody>
      </p:sp>
      <p:sp>
        <p:nvSpPr>
          <p:cNvPr id="34" name="TextBox 33"/>
          <p:cNvSpPr txBox="1"/>
          <p:nvPr/>
        </p:nvSpPr>
        <p:spPr>
          <a:xfrm>
            <a:off x="2004414" y="3729830"/>
            <a:ext cx="614271" cy="323165"/>
          </a:xfrm>
          <a:prstGeom prst="rect">
            <a:avLst/>
          </a:prstGeom>
          <a:noFill/>
        </p:spPr>
        <p:txBody>
          <a:bodyPr wrap="none" rtlCol="0">
            <a:spAutoFit/>
          </a:bodyPr>
          <a:lstStyle/>
          <a:p>
            <a:r>
              <a:rPr lang="en-US" sz="1500" dirty="0">
                <a:solidFill>
                  <a:srgbClr val="636360"/>
                </a:solidFill>
              </a:rPr>
              <a:t>2013</a:t>
            </a:r>
            <a:endParaRPr lang="en-US" dirty="0">
              <a:solidFill>
                <a:srgbClr val="636360"/>
              </a:solidFill>
            </a:endParaRPr>
          </a:p>
        </p:txBody>
      </p:sp>
      <p:sp>
        <p:nvSpPr>
          <p:cNvPr id="35" name="TextBox 34"/>
          <p:cNvSpPr txBox="1"/>
          <p:nvPr/>
        </p:nvSpPr>
        <p:spPr>
          <a:xfrm>
            <a:off x="4567296" y="3729830"/>
            <a:ext cx="614271" cy="323165"/>
          </a:xfrm>
          <a:prstGeom prst="rect">
            <a:avLst/>
          </a:prstGeom>
          <a:noFill/>
        </p:spPr>
        <p:txBody>
          <a:bodyPr wrap="none" rtlCol="0">
            <a:spAutoFit/>
          </a:bodyPr>
          <a:lstStyle/>
          <a:p>
            <a:r>
              <a:rPr lang="en-US" sz="1500" dirty="0">
                <a:solidFill>
                  <a:srgbClr val="636360"/>
                </a:solidFill>
              </a:rPr>
              <a:t>2017</a:t>
            </a:r>
            <a:endParaRPr lang="en-US" dirty="0">
              <a:solidFill>
                <a:srgbClr val="636360"/>
              </a:solidFill>
            </a:endParaRPr>
          </a:p>
        </p:txBody>
      </p:sp>
      <p:sp>
        <p:nvSpPr>
          <p:cNvPr id="36" name="TextBox 35"/>
          <p:cNvSpPr txBox="1"/>
          <p:nvPr/>
        </p:nvSpPr>
        <p:spPr>
          <a:xfrm>
            <a:off x="5848737" y="3729830"/>
            <a:ext cx="614271" cy="323165"/>
          </a:xfrm>
          <a:prstGeom prst="rect">
            <a:avLst/>
          </a:prstGeom>
          <a:noFill/>
        </p:spPr>
        <p:txBody>
          <a:bodyPr wrap="none" rtlCol="0">
            <a:spAutoFit/>
          </a:bodyPr>
          <a:lstStyle/>
          <a:p>
            <a:r>
              <a:rPr lang="en-US" sz="1500" dirty="0">
                <a:solidFill>
                  <a:srgbClr val="636360"/>
                </a:solidFill>
              </a:rPr>
              <a:t>2019</a:t>
            </a:r>
            <a:endParaRPr lang="en-US" dirty="0">
              <a:solidFill>
                <a:srgbClr val="636360"/>
              </a:solidFill>
            </a:endParaRPr>
          </a:p>
        </p:txBody>
      </p:sp>
      <p:grpSp>
        <p:nvGrpSpPr>
          <p:cNvPr id="4" name="Group 36"/>
          <p:cNvGrpSpPr/>
          <p:nvPr/>
        </p:nvGrpSpPr>
        <p:grpSpPr>
          <a:xfrm>
            <a:off x="2951500" y="2517744"/>
            <a:ext cx="432048" cy="1080120"/>
            <a:chOff x="1835696" y="3356992"/>
            <a:chExt cx="576064" cy="1440160"/>
          </a:xfrm>
        </p:grpSpPr>
        <p:cxnSp>
          <p:nvCxnSpPr>
            <p:cNvPr id="38" name="Straight Connector 3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2890285" y="1877743"/>
            <a:ext cx="569387" cy="553998"/>
          </a:xfrm>
          <a:prstGeom prst="rect">
            <a:avLst/>
          </a:prstGeom>
          <a:noFill/>
        </p:spPr>
        <p:txBody>
          <a:bodyPr wrap="none" rtlCol="0">
            <a:spAutoFit/>
          </a:bodyPr>
          <a:lstStyle/>
          <a:p>
            <a:r>
              <a:rPr lang="en-US" sz="1500" dirty="0">
                <a:solidFill>
                  <a:srgbClr val="636360"/>
                </a:solidFill>
              </a:rPr>
              <a:t>1</a:t>
            </a:r>
            <a:r>
              <a:rPr lang="en-US" sz="1500" baseline="30000" dirty="0">
                <a:solidFill>
                  <a:srgbClr val="636360"/>
                </a:solidFill>
              </a:rPr>
              <a:t>st</a:t>
            </a:r>
            <a:endParaRPr lang="en-US" sz="1500" dirty="0">
              <a:solidFill>
                <a:srgbClr val="636360"/>
              </a:solidFill>
            </a:endParaRPr>
          </a:p>
          <a:p>
            <a:r>
              <a:rPr lang="en-US" sz="1500" dirty="0">
                <a:solidFill>
                  <a:srgbClr val="636360"/>
                </a:solidFill>
              </a:rPr>
              <a:t>STU</a:t>
            </a:r>
          </a:p>
        </p:txBody>
      </p:sp>
      <p:grpSp>
        <p:nvGrpSpPr>
          <p:cNvPr id="11" name="Group 53"/>
          <p:cNvGrpSpPr/>
          <p:nvPr/>
        </p:nvGrpSpPr>
        <p:grpSpPr>
          <a:xfrm>
            <a:off x="3923609" y="1893378"/>
            <a:ext cx="569387" cy="1704486"/>
            <a:chOff x="4133365" y="2524504"/>
            <a:chExt cx="759183" cy="2272648"/>
          </a:xfrm>
        </p:grpSpPr>
        <p:sp>
          <p:nvSpPr>
            <p:cNvPr id="41" name="TextBox 40"/>
            <p:cNvSpPr txBox="1"/>
            <p:nvPr/>
          </p:nvSpPr>
          <p:spPr>
            <a:xfrm>
              <a:off x="4133365" y="2524504"/>
              <a:ext cx="759183" cy="738664"/>
            </a:xfrm>
            <a:prstGeom prst="rect">
              <a:avLst/>
            </a:prstGeom>
            <a:noFill/>
          </p:spPr>
          <p:txBody>
            <a:bodyPr wrap="none" rtlCol="0">
              <a:spAutoFit/>
            </a:bodyPr>
            <a:lstStyle/>
            <a:p>
              <a:r>
                <a:rPr lang="en-US" sz="1500" dirty="0">
                  <a:solidFill>
                    <a:srgbClr val="636360"/>
                  </a:solidFill>
                </a:rPr>
                <a:t>2</a:t>
              </a:r>
              <a:r>
                <a:rPr lang="en-US" sz="1500" baseline="30000" dirty="0">
                  <a:solidFill>
                    <a:srgbClr val="636360"/>
                  </a:solidFill>
                </a:rPr>
                <a:t>nd</a:t>
              </a:r>
            </a:p>
            <a:p>
              <a:r>
                <a:rPr lang="en-US" sz="1500" dirty="0">
                  <a:solidFill>
                    <a:srgbClr val="636360"/>
                  </a:solidFill>
                </a:rPr>
                <a:t>STU</a:t>
              </a:r>
            </a:p>
          </p:txBody>
        </p:sp>
        <p:grpSp>
          <p:nvGrpSpPr>
            <p:cNvPr id="13" name="Group 43"/>
            <p:cNvGrpSpPr/>
            <p:nvPr/>
          </p:nvGrpSpPr>
          <p:grpSpPr>
            <a:xfrm>
              <a:off x="4283968" y="3356992"/>
              <a:ext cx="576064" cy="1440160"/>
              <a:chOff x="1835696" y="3356992"/>
              <a:chExt cx="576064" cy="1440160"/>
            </a:xfrm>
          </p:grpSpPr>
          <p:cxnSp>
            <p:nvCxnSpPr>
              <p:cNvPr id="45" name="Straight Connector 44"/>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5" name="Group 54"/>
          <p:cNvGrpSpPr/>
          <p:nvPr/>
        </p:nvGrpSpPr>
        <p:grpSpPr>
          <a:xfrm>
            <a:off x="4858455" y="1875072"/>
            <a:ext cx="569387" cy="1722793"/>
            <a:chOff x="5555524" y="2500095"/>
            <a:chExt cx="759183" cy="2297057"/>
          </a:xfrm>
        </p:grpSpPr>
        <p:sp>
          <p:nvSpPr>
            <p:cNvPr id="42" name="TextBox 41"/>
            <p:cNvSpPr txBox="1"/>
            <p:nvPr/>
          </p:nvSpPr>
          <p:spPr>
            <a:xfrm>
              <a:off x="5555524" y="2500095"/>
              <a:ext cx="759183" cy="738664"/>
            </a:xfrm>
            <a:prstGeom prst="rect">
              <a:avLst/>
            </a:prstGeom>
            <a:noFill/>
          </p:spPr>
          <p:txBody>
            <a:bodyPr wrap="none" rtlCol="0">
              <a:spAutoFit/>
            </a:bodyPr>
            <a:lstStyle/>
            <a:p>
              <a:r>
                <a:rPr lang="en-US" sz="1500" dirty="0">
                  <a:solidFill>
                    <a:srgbClr val="636360"/>
                  </a:solidFill>
                </a:rPr>
                <a:t>3</a:t>
              </a:r>
              <a:r>
                <a:rPr lang="en-US" sz="1500" baseline="30000" dirty="0">
                  <a:solidFill>
                    <a:srgbClr val="636360"/>
                  </a:solidFill>
                </a:rPr>
                <a:t>rd</a:t>
              </a:r>
              <a:r>
                <a:rPr lang="en-US" sz="1500" dirty="0">
                  <a:solidFill>
                    <a:srgbClr val="636360"/>
                  </a:solidFill>
                </a:rPr>
                <a:t> </a:t>
              </a:r>
              <a:endParaRPr lang="en-US" sz="1500" baseline="30000" dirty="0">
                <a:solidFill>
                  <a:srgbClr val="636360"/>
                </a:solidFill>
              </a:endParaRPr>
            </a:p>
            <a:p>
              <a:r>
                <a:rPr lang="en-US" sz="1500" dirty="0">
                  <a:solidFill>
                    <a:srgbClr val="636360"/>
                  </a:solidFill>
                </a:rPr>
                <a:t>STU</a:t>
              </a:r>
            </a:p>
          </p:txBody>
        </p:sp>
        <p:grpSp>
          <p:nvGrpSpPr>
            <p:cNvPr id="16" name="Group 46"/>
            <p:cNvGrpSpPr/>
            <p:nvPr/>
          </p:nvGrpSpPr>
          <p:grpSpPr>
            <a:xfrm>
              <a:off x="5708479" y="3356992"/>
              <a:ext cx="576064" cy="1440160"/>
              <a:chOff x="1835696" y="3356992"/>
              <a:chExt cx="576064" cy="1440160"/>
            </a:xfrm>
          </p:grpSpPr>
          <p:cxnSp>
            <p:nvCxnSpPr>
              <p:cNvPr id="48" name="Straight Connector 4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7" name="Group 55"/>
          <p:cNvGrpSpPr/>
          <p:nvPr/>
        </p:nvGrpSpPr>
        <p:grpSpPr>
          <a:xfrm>
            <a:off x="5868678" y="1864254"/>
            <a:ext cx="451691" cy="1722793"/>
            <a:chOff x="7202281" y="2500095"/>
            <a:chExt cx="602255" cy="2297057"/>
          </a:xfrm>
        </p:grpSpPr>
        <p:sp>
          <p:nvSpPr>
            <p:cNvPr id="43" name="TextBox 42"/>
            <p:cNvSpPr txBox="1"/>
            <p:nvPr/>
          </p:nvSpPr>
          <p:spPr>
            <a:xfrm>
              <a:off x="7202281" y="2500095"/>
              <a:ext cx="575371" cy="738664"/>
            </a:xfrm>
            <a:prstGeom prst="rect">
              <a:avLst/>
            </a:prstGeom>
            <a:noFill/>
          </p:spPr>
          <p:txBody>
            <a:bodyPr wrap="none" rtlCol="0">
              <a:spAutoFit/>
            </a:bodyPr>
            <a:lstStyle/>
            <a:p>
              <a:endParaRPr lang="en-US" sz="1500" dirty="0">
                <a:solidFill>
                  <a:srgbClr val="636360"/>
                </a:solidFill>
              </a:endParaRPr>
            </a:p>
            <a:p>
              <a:r>
                <a:rPr lang="en-US" sz="1500" dirty="0">
                  <a:solidFill>
                    <a:srgbClr val="636360"/>
                  </a:solidFill>
                </a:rPr>
                <a:t>R4</a:t>
              </a:r>
            </a:p>
          </p:txBody>
        </p:sp>
        <p:grpSp>
          <p:nvGrpSpPr>
            <p:cNvPr id="18" name="Group 49"/>
            <p:cNvGrpSpPr/>
            <p:nvPr/>
          </p:nvGrpSpPr>
          <p:grpSpPr>
            <a:xfrm>
              <a:off x="7228472" y="3356992"/>
              <a:ext cx="576064" cy="1440160"/>
              <a:chOff x="1835696" y="3356992"/>
              <a:chExt cx="576064" cy="1440160"/>
            </a:xfrm>
          </p:grpSpPr>
          <p:cxnSp>
            <p:nvCxnSpPr>
              <p:cNvPr id="51" name="Straight Connector 50"/>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cxnSp>
        <p:nvCxnSpPr>
          <p:cNvPr id="47" name="Straight Connector 46"/>
          <p:cNvCxnSpPr/>
          <p:nvPr/>
        </p:nvCxnSpPr>
        <p:spPr bwMode="auto">
          <a:xfrm>
            <a:off x="7148323" y="1623596"/>
            <a:ext cx="0" cy="2106234"/>
          </a:xfrm>
          <a:prstGeom prst="line">
            <a:avLst/>
          </a:prstGeom>
          <a:solidFill>
            <a:schemeClr val="accent1"/>
          </a:solid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4" name="Group 55">
            <a:extLst>
              <a:ext uri="{FF2B5EF4-FFF2-40B4-BE49-F238E27FC236}">
                <a16:creationId xmlns="" xmlns:a16="http://schemas.microsoft.com/office/drawing/2014/main" id="{099230C9-40DB-43C7-B258-0643F25B39E3}"/>
              </a:ext>
            </a:extLst>
          </p:cNvPr>
          <p:cNvGrpSpPr/>
          <p:nvPr/>
        </p:nvGrpSpPr>
        <p:grpSpPr>
          <a:xfrm>
            <a:off x="7474627" y="1866840"/>
            <a:ext cx="451691" cy="1722793"/>
            <a:chOff x="7202281" y="2500095"/>
            <a:chExt cx="602255" cy="2297057"/>
          </a:xfrm>
        </p:grpSpPr>
        <p:sp>
          <p:nvSpPr>
            <p:cNvPr id="50" name="TextBox 49">
              <a:extLst>
                <a:ext uri="{FF2B5EF4-FFF2-40B4-BE49-F238E27FC236}">
                  <a16:creationId xmlns="" xmlns:a16="http://schemas.microsoft.com/office/drawing/2014/main" id="{8C573E36-D46C-4C11-88CE-F937C49395C5}"/>
                </a:ext>
              </a:extLst>
            </p:cNvPr>
            <p:cNvSpPr txBox="1"/>
            <p:nvPr/>
          </p:nvSpPr>
          <p:spPr>
            <a:xfrm>
              <a:off x="7202281" y="2500095"/>
              <a:ext cx="575371" cy="738664"/>
            </a:xfrm>
            <a:prstGeom prst="rect">
              <a:avLst/>
            </a:prstGeom>
            <a:noFill/>
          </p:spPr>
          <p:txBody>
            <a:bodyPr wrap="none" rtlCol="0">
              <a:spAutoFit/>
            </a:bodyPr>
            <a:lstStyle/>
            <a:p>
              <a:endParaRPr lang="en-US" sz="1500" dirty="0">
                <a:solidFill>
                  <a:srgbClr val="636360"/>
                </a:solidFill>
              </a:endParaRPr>
            </a:p>
            <a:p>
              <a:r>
                <a:rPr lang="en-US" sz="1500" dirty="0">
                  <a:solidFill>
                    <a:srgbClr val="636360"/>
                  </a:solidFill>
                </a:rPr>
                <a:t>R5</a:t>
              </a:r>
            </a:p>
          </p:txBody>
        </p:sp>
        <p:grpSp>
          <p:nvGrpSpPr>
            <p:cNvPr id="54" name="Group 49">
              <a:extLst>
                <a:ext uri="{FF2B5EF4-FFF2-40B4-BE49-F238E27FC236}">
                  <a16:creationId xmlns="" xmlns:a16="http://schemas.microsoft.com/office/drawing/2014/main" id="{559CEEED-D13A-4D32-8E8A-AF54BE649681}"/>
                </a:ext>
              </a:extLst>
            </p:cNvPr>
            <p:cNvGrpSpPr/>
            <p:nvPr/>
          </p:nvGrpSpPr>
          <p:grpSpPr>
            <a:xfrm>
              <a:off x="7228472" y="3356992"/>
              <a:ext cx="576064" cy="1440160"/>
              <a:chOff x="1835696" y="3356992"/>
              <a:chExt cx="576064" cy="1440160"/>
            </a:xfrm>
          </p:grpSpPr>
          <p:cxnSp>
            <p:nvCxnSpPr>
              <p:cNvPr id="55" name="Straight Connector 54">
                <a:extLst>
                  <a:ext uri="{FF2B5EF4-FFF2-40B4-BE49-F238E27FC236}">
                    <a16:creationId xmlns="" xmlns:a16="http://schemas.microsoft.com/office/drawing/2014/main" id="{FCA24FBE-49E1-45C1-8257-CDB29939F81A}"/>
                  </a:ext>
                </a:extLst>
              </p:cNvPr>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 xmlns:a16="http://schemas.microsoft.com/office/drawing/2014/main" id="{230CCF79-AE81-43BE-8A6F-30A8D79353E5}"/>
                  </a:ext>
                </a:extLst>
              </p:cNvPr>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742160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working with FHIR?</a:t>
            </a:r>
          </a:p>
        </p:txBody>
      </p:sp>
      <p:sp>
        <p:nvSpPr>
          <p:cNvPr id="3" name="Content Placeholder 2"/>
          <p:cNvSpPr>
            <a:spLocks noGrp="1"/>
          </p:cNvSpPr>
          <p:nvPr>
            <p:ph type="body" sz="quarter" idx="13"/>
          </p:nvPr>
        </p:nvSpPr>
        <p:spPr>
          <a:prstGeom prst="rect">
            <a:avLst/>
          </a:prstGeom>
        </p:spPr>
        <p:txBody>
          <a:bodyPr/>
          <a:lstStyle/>
          <a:p>
            <a:r>
              <a:rPr lang="en-US" sz="2400" noProof="0" dirty="0"/>
              <a:t>&gt; 1000 organizations</a:t>
            </a:r>
          </a:p>
          <a:p>
            <a:pPr lvl="1"/>
            <a:r>
              <a:rPr lang="en-US" sz="2000" noProof="0" dirty="0"/>
              <a:t>attended a Connectathon and/or</a:t>
            </a:r>
          </a:p>
          <a:p>
            <a:pPr lvl="1"/>
            <a:r>
              <a:rPr lang="en-US" sz="2000" noProof="0" dirty="0"/>
              <a:t>implementation work in progress</a:t>
            </a:r>
          </a:p>
          <a:p>
            <a:r>
              <a:rPr lang="en-US" sz="2400" noProof="0" dirty="0"/>
              <a:t>Hard to track </a:t>
            </a:r>
            <a:r>
              <a:rPr lang="en-US" sz="2400" noProof="0" dirty="0" smtClean="0"/>
              <a:t>what everyone is doing</a:t>
            </a:r>
            <a:endParaRPr lang="en-US" sz="2400" noProof="0" dirty="0"/>
          </a:p>
          <a:p>
            <a:r>
              <a:rPr lang="en-US" sz="2400" noProof="0" dirty="0"/>
              <a:t>Over </a:t>
            </a:r>
            <a:r>
              <a:rPr lang="en-US" sz="2400" dirty="0" smtClean="0"/>
              <a:t>30</a:t>
            </a:r>
            <a:r>
              <a:rPr lang="en-US" sz="2400" noProof="0" dirty="0" smtClean="0"/>
              <a:t>00+ </a:t>
            </a:r>
            <a:r>
              <a:rPr lang="en-US" sz="2400" noProof="0" dirty="0"/>
              <a:t>participants on the FHIR Implementer’s chat</a:t>
            </a:r>
          </a:p>
          <a:p>
            <a:pPr lvl="1"/>
            <a:r>
              <a:rPr lang="en-US" sz="2000" noProof="0" dirty="0">
                <a:hlinkClick r:id="rId2"/>
              </a:rPr>
              <a:t>http://chat.fhir.org</a:t>
            </a:r>
            <a:r>
              <a:rPr lang="en-US" sz="2000" noProof="0" dirty="0"/>
              <a:t> </a:t>
            </a:r>
          </a:p>
          <a:p>
            <a:r>
              <a:rPr lang="en-US" sz="2400" dirty="0"/>
              <a:t>3</a:t>
            </a:r>
            <a:r>
              <a:rPr lang="en-US" sz="2400" noProof="0" dirty="0" smtClean="0"/>
              <a:t>5</a:t>
            </a:r>
            <a:r>
              <a:rPr lang="en-US" sz="2400" noProof="0" dirty="0"/>
              <a:t>+ countries involved so far</a:t>
            </a:r>
          </a:p>
        </p:txBody>
      </p:sp>
    </p:spTree>
    <p:extLst>
      <p:ext uri="{BB962C8B-B14F-4D97-AF65-F5344CB8AC3E}">
        <p14:creationId xmlns:p14="http://schemas.microsoft.com/office/powerpoint/2010/main" val="1673106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pic>
        <p:nvPicPr>
          <p:cNvPr id="7" name="Content Placeholder 6"/>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333754" y="1559633"/>
            <a:ext cx="6477687" cy="3294366"/>
          </a:xfrm>
          <a:prstGeom prst="rect">
            <a:avLst/>
          </a:prstGeom>
        </p:spPr>
      </p:pic>
      <p:sp>
        <p:nvSpPr>
          <p:cNvPr id="6" name="TextBox 5"/>
          <p:cNvSpPr txBox="1"/>
          <p:nvPr/>
        </p:nvSpPr>
        <p:spPr>
          <a:xfrm>
            <a:off x="2087725" y="1275606"/>
            <a:ext cx="5160387" cy="369332"/>
          </a:xfrm>
          <a:prstGeom prst="rect">
            <a:avLst/>
          </a:prstGeom>
          <a:solidFill>
            <a:schemeClr val="bg1"/>
          </a:solidFill>
          <a:ln>
            <a:solidFill>
              <a:schemeClr val="tx1"/>
            </a:solidFill>
          </a:ln>
        </p:spPr>
        <p:txBody>
          <a:bodyPr wrap="none" rtlCol="0">
            <a:spAutoFit/>
          </a:bodyPr>
          <a:lstStyle/>
          <a:p>
            <a:r>
              <a:rPr lang="en-CA" dirty="0"/>
              <a:t>Systems accessing HAPI server in previous year</a:t>
            </a:r>
          </a:p>
        </p:txBody>
      </p:sp>
    </p:spTree>
    <p:extLst>
      <p:ext uri="{BB962C8B-B14F-4D97-AF65-F5344CB8AC3E}">
        <p14:creationId xmlns:p14="http://schemas.microsoft.com/office/powerpoint/2010/main" val="3486827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Goals of FHIR</a:t>
            </a:r>
            <a:endParaRPr lang="en-CA" dirty="0"/>
          </a:p>
        </p:txBody>
      </p:sp>
      <p:sp>
        <p:nvSpPr>
          <p:cNvPr id="4" name="Content Placeholder 3"/>
          <p:cNvSpPr>
            <a:spLocks noGrp="1"/>
          </p:cNvSpPr>
          <p:nvPr>
            <p:ph type="body" sz="quarter" idx="13"/>
          </p:nvPr>
        </p:nvSpPr>
        <p:spPr>
          <a:prstGeom prst="rect">
            <a:avLst/>
          </a:prstGeom>
        </p:spPr>
        <p:txBody>
          <a:bodyPr/>
          <a:lstStyle/>
          <a:p>
            <a:pPr lvl="0"/>
            <a:r>
              <a:rPr lang="en-US" sz="2800" b="1" dirty="0"/>
              <a:t>Implementer Focus</a:t>
            </a:r>
          </a:p>
          <a:p>
            <a:pPr lvl="0"/>
            <a:r>
              <a:rPr lang="en-US" sz="2800" dirty="0"/>
              <a:t>Target the </a:t>
            </a:r>
            <a:r>
              <a:rPr lang="en-US" sz="2800" b="1" dirty="0"/>
              <a:t>80%</a:t>
            </a:r>
            <a:r>
              <a:rPr lang="en-US" sz="2800" dirty="0"/>
              <a:t> (common stuff)</a:t>
            </a:r>
            <a:endParaRPr lang="en-US" sz="2800" b="1" dirty="0"/>
          </a:p>
          <a:p>
            <a:r>
              <a:rPr lang="en-US" sz="2800" dirty="0"/>
              <a:t>Use today’s </a:t>
            </a:r>
            <a:r>
              <a:rPr lang="en-US" sz="2800" b="1" dirty="0"/>
              <a:t>web technologies</a:t>
            </a:r>
          </a:p>
          <a:p>
            <a:r>
              <a:rPr lang="en-US" sz="2800" dirty="0"/>
              <a:t>Support </a:t>
            </a:r>
            <a:r>
              <a:rPr lang="en-US" sz="2800" b="1" dirty="0"/>
              <a:t>human readability</a:t>
            </a:r>
            <a:endParaRPr lang="en-US" sz="2800" dirty="0"/>
          </a:p>
          <a:p>
            <a:r>
              <a:rPr lang="en-US" sz="2800" dirty="0"/>
              <a:t>Paradigm</a:t>
            </a:r>
            <a:r>
              <a:rPr lang="en-US" sz="2800" b="1" dirty="0"/>
              <a:t> </a:t>
            </a:r>
            <a:r>
              <a:rPr lang="en-US" sz="2800" b="0" dirty="0"/>
              <a:t>&amp; architecturally </a:t>
            </a:r>
            <a:r>
              <a:rPr lang="en-US" sz="2800" b="1" dirty="0"/>
              <a:t>agnostic</a:t>
            </a:r>
          </a:p>
          <a:p>
            <a:r>
              <a:rPr lang="en-US" sz="2800" b="1" dirty="0"/>
              <a:t>Open Source</a:t>
            </a:r>
          </a:p>
          <a:p>
            <a:pPr>
              <a:buNone/>
            </a:pPr>
            <a:endParaRPr lang="en-US" b="0" dirty="0"/>
          </a:p>
        </p:txBody>
      </p:sp>
    </p:spTree>
    <p:extLst>
      <p:ext uri="{BB962C8B-B14F-4D97-AF65-F5344CB8AC3E}">
        <p14:creationId xmlns:p14="http://schemas.microsoft.com/office/powerpoint/2010/main" val="2269362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2B60BE-5EFD-4D48-9D4F-7BA611A40098}"/>
              </a:ext>
            </a:extLst>
          </p:cNvPr>
          <p:cNvSpPr>
            <a:spLocks noGrp="1"/>
          </p:cNvSpPr>
          <p:nvPr>
            <p:ph type="title"/>
          </p:nvPr>
        </p:nvSpPr>
        <p:spPr/>
        <p:txBody>
          <a:bodyPr/>
          <a:lstStyle/>
          <a:p>
            <a:r>
              <a:rPr lang="en-CA" dirty="0"/>
              <a:t>Who am I?</a:t>
            </a:r>
          </a:p>
        </p:txBody>
      </p:sp>
      <p:sp>
        <p:nvSpPr>
          <p:cNvPr id="3" name="Text Placeholder 2">
            <a:extLst>
              <a:ext uri="{FF2B5EF4-FFF2-40B4-BE49-F238E27FC236}">
                <a16:creationId xmlns="" xmlns:a16="http://schemas.microsoft.com/office/drawing/2014/main" id="{F4F28625-56DE-4E6D-944A-39B2939B56B4}"/>
              </a:ext>
            </a:extLst>
          </p:cNvPr>
          <p:cNvSpPr>
            <a:spLocks noGrp="1"/>
          </p:cNvSpPr>
          <p:nvPr>
            <p:ph type="body" sz="quarter" idx="13"/>
          </p:nvPr>
        </p:nvSpPr>
        <p:spPr/>
        <p:txBody>
          <a:bodyPr/>
          <a:lstStyle/>
          <a:p>
            <a:r>
              <a:rPr lang="en-US" dirty="0"/>
              <a:t>Name: Richard J Ettema</a:t>
            </a:r>
          </a:p>
          <a:p>
            <a:r>
              <a:rPr lang="en-US" dirty="0"/>
              <a:t>Company: AEGIS.net, Inc.</a:t>
            </a:r>
          </a:p>
          <a:p>
            <a:r>
              <a:rPr lang="en-US" dirty="0"/>
              <a:t>Background:</a:t>
            </a:r>
          </a:p>
          <a:p>
            <a:pPr lvl="1"/>
            <a:r>
              <a:rPr lang="en-US" sz="1800" dirty="0" smtClean="0"/>
              <a:t>39+ </a:t>
            </a:r>
            <a:r>
              <a:rPr lang="en-US" sz="1800" dirty="0"/>
              <a:t>years IT industry experience</a:t>
            </a:r>
          </a:p>
          <a:p>
            <a:pPr lvl="1"/>
            <a:r>
              <a:rPr lang="en-US" sz="1800" dirty="0" smtClean="0"/>
              <a:t>18+ </a:t>
            </a:r>
            <a:r>
              <a:rPr lang="en-US" sz="1800" dirty="0"/>
              <a:t>years leading HIT development/implementation efforts</a:t>
            </a:r>
          </a:p>
          <a:p>
            <a:pPr lvl="1"/>
            <a:r>
              <a:rPr lang="en-US" sz="1800" dirty="0" smtClean="0"/>
              <a:t>9+ </a:t>
            </a:r>
            <a:r>
              <a:rPr lang="en-US" sz="1800" dirty="0"/>
              <a:t>years contributing to the HL7® FHIR® specification (focus on testing)</a:t>
            </a:r>
          </a:p>
          <a:p>
            <a:pPr lvl="1"/>
            <a:r>
              <a:rPr lang="en-US" sz="1800" dirty="0"/>
              <a:t>Sr. Architect / Lead Developer for the Touchstone Project</a:t>
            </a:r>
          </a:p>
          <a:p>
            <a:pPr lvl="1"/>
            <a:r>
              <a:rPr lang="en-US" sz="1800" dirty="0"/>
              <a:t>Author of the AEGIS </a:t>
            </a:r>
            <a:r>
              <a:rPr lang="en-US" sz="1800" dirty="0" err="1"/>
              <a:t>WildFHIR</a:t>
            </a:r>
            <a:r>
              <a:rPr lang="en-US" sz="1800" dirty="0"/>
              <a:t> public test server and client</a:t>
            </a:r>
          </a:p>
        </p:txBody>
      </p:sp>
      <p:sp>
        <p:nvSpPr>
          <p:cNvPr id="5" name="Slide Number Placeholder 4">
            <a:extLst>
              <a:ext uri="{FF2B5EF4-FFF2-40B4-BE49-F238E27FC236}">
                <a16:creationId xmlns="" xmlns:a16="http://schemas.microsoft.com/office/drawing/2014/main" id="{37233324-D520-44D6-BABD-140673A5B927}"/>
              </a:ext>
            </a:extLst>
          </p:cNvPr>
          <p:cNvSpPr>
            <a:spLocks noGrp="1"/>
          </p:cNvSpPr>
          <p:nvPr>
            <p:ph type="sldNum" sz="quarter" idx="11"/>
          </p:nvPr>
        </p:nvSpPr>
        <p:spPr/>
        <p:txBody>
          <a:bodyPr/>
          <a:lstStyle/>
          <a:p>
            <a:fld id="{6CACE926-AEF5-4BFE-8BD7-24414108CB7B}" type="slidenum">
              <a:rPr lang="en-US" altLang="en-US" smtClean="0"/>
              <a:pPr/>
              <a:t>2</a:t>
            </a:fld>
            <a:endParaRPr lang="en-US" altLang="en-US" dirty="0"/>
          </a:p>
        </p:txBody>
      </p:sp>
      <p:sp>
        <p:nvSpPr>
          <p:cNvPr id="6" name="Footer Placeholder 5">
            <a:extLst>
              <a:ext uri="{FF2B5EF4-FFF2-40B4-BE49-F238E27FC236}">
                <a16:creationId xmlns="" xmlns:a16="http://schemas.microsoft.com/office/drawing/2014/main" id="{6800A3FA-C98F-470C-B249-AC7AFCD5482D}"/>
              </a:ext>
            </a:extLst>
          </p:cNvPr>
          <p:cNvSpPr>
            <a:spLocks noGrp="1"/>
          </p:cNvSpPr>
          <p:nvPr>
            <p:ph type="ftr" sz="quarter" idx="10"/>
          </p:nvPr>
        </p:nvSpPr>
        <p:spPr/>
        <p:txBody>
          <a:body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pic>
        <p:nvPicPr>
          <p:cNvPr id="7" name="Picture 6" descr="A person wearing glasses and smiling at the camera&#10;&#10;Description generated with very high confidence">
            <a:extLst>
              <a:ext uri="{FF2B5EF4-FFF2-40B4-BE49-F238E27FC236}">
                <a16:creationId xmlns="" xmlns:a16="http://schemas.microsoft.com/office/drawing/2014/main" id="{2EC87EC7-EF67-4676-8E14-1D026AFD4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050" y="597142"/>
            <a:ext cx="2009800" cy="2009800"/>
          </a:xfrm>
          <a:prstGeom prst="rect">
            <a:avLst/>
          </a:prstGeom>
        </p:spPr>
      </p:pic>
    </p:spTree>
    <p:extLst>
      <p:ext uri="{BB962C8B-B14F-4D97-AF65-F5344CB8AC3E}">
        <p14:creationId xmlns:p14="http://schemas.microsoft.com/office/powerpoint/2010/main" val="1547336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Implementer</a:t>
            </a:r>
            <a:r>
              <a:rPr lang="en-US" baseline="0" dirty="0"/>
              <a:t> Focus</a:t>
            </a:r>
            <a:endParaRPr lang="en-CA" dirty="0"/>
          </a:p>
        </p:txBody>
      </p:sp>
      <p:sp>
        <p:nvSpPr>
          <p:cNvPr id="3" name="Content Placeholder 2"/>
          <p:cNvSpPr>
            <a:spLocks noGrp="1"/>
          </p:cNvSpPr>
          <p:nvPr>
            <p:ph type="body" sz="quarter" idx="13"/>
          </p:nvPr>
        </p:nvSpPr>
        <p:spPr>
          <a:prstGeom prst="rect">
            <a:avLst/>
          </a:prstGeom>
        </p:spPr>
        <p:txBody>
          <a:bodyPr/>
          <a:lstStyle/>
          <a:p>
            <a:r>
              <a:rPr lang="en-US" sz="2400" dirty="0"/>
              <a:t>Specification is written for one target audience… Implementers</a:t>
            </a:r>
          </a:p>
          <a:p>
            <a:pPr lvl="1"/>
            <a:r>
              <a:rPr lang="en-US" sz="1800" dirty="0"/>
              <a:t>Rationale, modeling approaches, etc. kept elsewhere</a:t>
            </a:r>
          </a:p>
          <a:p>
            <a:pPr lvl="1"/>
            <a:r>
              <a:rPr lang="en-US" sz="1800" dirty="0"/>
              <a:t>Make the resources </a:t>
            </a:r>
            <a:r>
              <a:rPr lang="en-US" sz="1800" b="1" dirty="0"/>
              <a:t>simple</a:t>
            </a:r>
            <a:r>
              <a:rPr lang="en-US" sz="1800" dirty="0"/>
              <a:t> and easy to understand and use</a:t>
            </a:r>
          </a:p>
          <a:p>
            <a:pPr lvl="1"/>
            <a:r>
              <a:rPr lang="en-US" sz="1800" dirty="0"/>
              <a:t>Multiple Implementation tools to help get you started from day 1</a:t>
            </a:r>
          </a:p>
          <a:p>
            <a:pPr lvl="2"/>
            <a:r>
              <a:rPr lang="en-US" sz="1500" dirty="0"/>
              <a:t>Publicly available test servers</a:t>
            </a:r>
          </a:p>
          <a:p>
            <a:pPr lvl="2"/>
            <a:r>
              <a:rPr lang="en-US" sz="1500" dirty="0"/>
              <a:t>Starter APIs published with spec</a:t>
            </a:r>
          </a:p>
          <a:p>
            <a:pPr lvl="3"/>
            <a:r>
              <a:rPr lang="en-US" sz="1350" dirty="0"/>
              <a:t>C#, Java, Pascal, ObjectiveC, Javascript</a:t>
            </a:r>
          </a:p>
          <a:p>
            <a:pPr lvl="1"/>
            <a:r>
              <a:rPr lang="en-US" sz="1800" dirty="0">
                <a:sym typeface="Wingdings" pitchFamily="2" charset="2"/>
              </a:rPr>
              <a:t>Lots and lots of examples (and they’re valid too)</a:t>
            </a:r>
            <a:endParaRPr lang="en-US" sz="1800" dirty="0"/>
          </a:p>
          <a:p>
            <a:pPr lvl="0">
              <a:buNone/>
            </a:pPr>
            <a:endParaRPr lang="en-US" sz="1800" dirty="0"/>
          </a:p>
        </p:txBody>
      </p:sp>
    </p:spTree>
    <p:extLst>
      <p:ext uri="{BB962C8B-B14F-4D97-AF65-F5344CB8AC3E}">
        <p14:creationId xmlns:p14="http://schemas.microsoft.com/office/powerpoint/2010/main" val="4236035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a:t>
            </a:r>
            <a:r>
              <a:rPr lang="en-US" baseline="0" dirty="0"/>
              <a:t> the 80%</a:t>
            </a:r>
            <a:endParaRPr lang="en-CA" dirty="0"/>
          </a:p>
        </p:txBody>
      </p:sp>
      <p:sp>
        <p:nvSpPr>
          <p:cNvPr id="3" name="Content Placeholder 2"/>
          <p:cNvSpPr>
            <a:spLocks noGrp="1"/>
          </p:cNvSpPr>
          <p:nvPr>
            <p:ph type="body" sz="quarter" idx="13"/>
          </p:nvPr>
        </p:nvSpPr>
        <p:spPr>
          <a:prstGeom prst="rect">
            <a:avLst/>
          </a:prstGeom>
        </p:spPr>
        <p:txBody>
          <a:bodyPr/>
          <a:lstStyle/>
          <a:p>
            <a:r>
              <a:rPr lang="en-US" sz="2400" dirty="0"/>
              <a:t>Focus on scenarios that the implementers ask for</a:t>
            </a:r>
          </a:p>
          <a:p>
            <a:r>
              <a:rPr lang="en-US" sz="2400" dirty="0"/>
              <a:t>Decision to include content into the core specification:</a:t>
            </a:r>
          </a:p>
          <a:p>
            <a:pPr lvl="1"/>
            <a:r>
              <a:rPr lang="en-US" sz="2000" dirty="0"/>
              <a:t>“We only include data elements if we are confident that most normal implementations using that resource will make use of the element” (80% rule)</a:t>
            </a:r>
          </a:p>
          <a:p>
            <a:r>
              <a:rPr lang="en-US" sz="2400" dirty="0"/>
              <a:t>Other content is included through creation of Profiles and extensions</a:t>
            </a:r>
          </a:p>
        </p:txBody>
      </p:sp>
    </p:spTree>
    <p:extLst>
      <p:ext uri="{BB962C8B-B14F-4D97-AF65-F5344CB8AC3E}">
        <p14:creationId xmlns:p14="http://schemas.microsoft.com/office/powerpoint/2010/main" val="4093199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Support “Common” Scenarios: Example: FHIR Address </a:t>
            </a:r>
            <a:r>
              <a:rPr lang="en-US" sz="1800" i="1" dirty="0"/>
              <a:t>(before)</a:t>
            </a:r>
            <a:endParaRPr lang="en-CA" sz="2400" i="1" dirty="0"/>
          </a:p>
        </p:txBody>
      </p:sp>
      <p:sp>
        <p:nvSpPr>
          <p:cNvPr id="5" name="Content Placeholder 4"/>
          <p:cNvSpPr>
            <a:spLocks noGrp="1"/>
          </p:cNvSpPr>
          <p:nvPr>
            <p:ph type="body" sz="quarter" idx="13"/>
          </p:nvPr>
        </p:nvSpPr>
        <p:spPr>
          <a:prstGeom prst="rect">
            <a:avLst/>
          </a:prstGeom>
        </p:spPr>
        <p:txBody>
          <a:bodyPr>
            <a:normAutofit fontScale="70000" lnSpcReduction="20000"/>
          </a:bodyPr>
          <a:lstStyle/>
          <a:p>
            <a:r>
              <a:rPr lang="en-US" dirty="0"/>
              <a:t>isNotOrdered, updateMode, flavorId, nullFlavor, controlAct root &amp; extension, validTime low and high, useable </a:t>
            </a:r>
            <a:r>
              <a:rPr lang="en-US" b="1" dirty="0"/>
              <a:t>period</a:t>
            </a:r>
            <a:r>
              <a:rPr lang="en-US" dirty="0"/>
              <a:t> (low, high) (GTS – no room on the slide), </a:t>
            </a:r>
            <a:r>
              <a:rPr lang="en-US" b="1" dirty="0"/>
              <a:t>use</a:t>
            </a:r>
          </a:p>
          <a:p>
            <a:pPr lvl="1"/>
            <a:r>
              <a:rPr lang="en-US" b="1" dirty="0"/>
              <a:t>home</a:t>
            </a:r>
            <a:r>
              <a:rPr lang="en-US" dirty="0"/>
              <a:t>, primary home, vacation home, </a:t>
            </a:r>
            <a:r>
              <a:rPr lang="en-US" b="1" dirty="0"/>
              <a:t>work</a:t>
            </a:r>
            <a:r>
              <a:rPr lang="en-US" dirty="0"/>
              <a:t>place, direct, public, bad, physical, postal, </a:t>
            </a:r>
            <a:r>
              <a:rPr lang="en-US" b="1" dirty="0"/>
              <a:t>temp</a:t>
            </a:r>
            <a:r>
              <a:rPr lang="en-US" dirty="0"/>
              <a:t>orary, alphabetic, ideographic, syllabic, search, soundex, phonetic, old</a:t>
            </a:r>
          </a:p>
          <a:p>
            <a:r>
              <a:rPr lang="en-US" dirty="0"/>
              <a:t>0..* parts, each with:text</a:t>
            </a:r>
          </a:p>
          <a:p>
            <a:pPr lvl="1"/>
            <a:r>
              <a:rPr lang="en-US" dirty="0"/>
              <a:t>value, code, code system, code system name, code system version, language, type:</a:t>
            </a:r>
          </a:p>
          <a:p>
            <a:pPr lvl="2"/>
            <a:r>
              <a:rPr lang="en-US" dirty="0"/>
              <a:t>address </a:t>
            </a:r>
            <a:r>
              <a:rPr lang="en-US" b="1" dirty="0"/>
              <a:t>line</a:t>
            </a:r>
            <a:r>
              <a:rPr lang="en-US" dirty="0"/>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t>, county or parish, municipality</a:t>
            </a:r>
            <a:r>
              <a:rPr lang="en-US" b="1" dirty="0"/>
              <a:t>city</a:t>
            </a:r>
            <a:r>
              <a:rPr lang="en-US" dirty="0"/>
              <a:t>, delimiter, post box, precinct, </a:t>
            </a:r>
            <a:br>
              <a:rPr lang="en-US" dirty="0"/>
            </a:br>
            <a:r>
              <a:rPr lang="en-US" b="1" dirty="0"/>
              <a:t>state</a:t>
            </a:r>
            <a:r>
              <a:rPr lang="en-US" dirty="0"/>
              <a:t> or province, postal code</a:t>
            </a:r>
            <a:r>
              <a:rPr lang="en-US" b="1" dirty="0"/>
              <a:t>zip</a:t>
            </a:r>
            <a:r>
              <a:rPr lang="en-US" dirty="0"/>
              <a:t>, delivery point identifier</a:t>
            </a:r>
          </a:p>
        </p:txBody>
      </p:sp>
    </p:spTree>
    <p:extLst>
      <p:ext uri="{BB962C8B-B14F-4D97-AF65-F5344CB8AC3E}">
        <p14:creationId xmlns:p14="http://schemas.microsoft.com/office/powerpoint/2010/main" val="3303694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Support “Common” Scenarios: Example: FHIR Address</a:t>
            </a:r>
            <a:endParaRPr lang="en-CA" sz="2400" dirty="0"/>
          </a:p>
        </p:txBody>
      </p:sp>
      <p:sp>
        <p:nvSpPr>
          <p:cNvPr id="5" name="Content Placeholder 4"/>
          <p:cNvSpPr>
            <a:spLocks noGrp="1"/>
          </p:cNvSpPr>
          <p:nvPr>
            <p:ph type="body" sz="quarter" idx="13"/>
          </p:nvPr>
        </p:nvSpPr>
        <p:spPr>
          <a:prstGeom prst="rect">
            <a:avLst/>
          </a:prstGeom>
        </p:spPr>
        <p:txBody>
          <a:bodyPr>
            <a:normAutofit fontScale="70000" lnSpcReduction="20000"/>
          </a:bodyPr>
          <a:lstStyle/>
          <a:p>
            <a:r>
              <a:rPr lang="en-US" dirty="0">
                <a:solidFill>
                  <a:srgbClr val="FF0000"/>
                </a:solidFill>
              </a:rPr>
              <a:t>isNotOrdered, updateMode, flavorId, nullFlavor, controlAct root &amp; extension, validTime low and high, useable </a:t>
            </a:r>
            <a:r>
              <a:rPr lang="en-US" b="1" dirty="0"/>
              <a:t>period</a:t>
            </a:r>
            <a:r>
              <a:rPr lang="en-US" dirty="0"/>
              <a:t> (low, high)</a:t>
            </a:r>
            <a:r>
              <a:rPr lang="en-US" dirty="0">
                <a:solidFill>
                  <a:srgbClr val="FF0000"/>
                </a:solidFill>
              </a:rPr>
              <a:t> (GTS – no room on the slide), </a:t>
            </a:r>
            <a:r>
              <a:rPr lang="en-US" b="1" dirty="0"/>
              <a:t>use</a:t>
            </a:r>
          </a:p>
          <a:p>
            <a:pPr lvl="1"/>
            <a:r>
              <a:rPr lang="en-US" b="1" dirty="0"/>
              <a:t>home</a:t>
            </a:r>
            <a:r>
              <a:rPr lang="en-US" dirty="0">
                <a:solidFill>
                  <a:srgbClr val="FF0000"/>
                </a:solidFill>
              </a:rPr>
              <a:t>, primary home, vacation home, </a:t>
            </a:r>
            <a:r>
              <a:rPr lang="en-US" b="1" dirty="0"/>
              <a:t>work</a:t>
            </a:r>
            <a:r>
              <a:rPr lang="en-US" dirty="0">
                <a:solidFill>
                  <a:srgbClr val="FF0000"/>
                </a:solidFill>
              </a:rPr>
              <a:t>place, direct, public, bad, physical, postal, </a:t>
            </a:r>
            <a:r>
              <a:rPr lang="en-US" b="1" dirty="0"/>
              <a:t>temp</a:t>
            </a:r>
            <a:r>
              <a:rPr lang="en-US" dirty="0">
                <a:solidFill>
                  <a:srgbClr val="FF0000"/>
                </a:solidFill>
              </a:rPr>
              <a:t>orary, alphabetic, ideographic, syllabic, search, soundex, phonetic, </a:t>
            </a:r>
            <a:r>
              <a:rPr lang="en-US" dirty="0"/>
              <a:t>old</a:t>
            </a:r>
          </a:p>
          <a:p>
            <a:r>
              <a:rPr lang="en-US" dirty="0">
                <a:solidFill>
                  <a:srgbClr val="FF0000"/>
                </a:solidFill>
              </a:rPr>
              <a:t>0..* parts, each with:</a:t>
            </a:r>
            <a:r>
              <a:rPr lang="en-US" dirty="0"/>
              <a:t>text</a:t>
            </a:r>
          </a:p>
          <a:p>
            <a:pPr lvl="1"/>
            <a:r>
              <a:rPr lang="en-US" dirty="0">
                <a:solidFill>
                  <a:srgbClr val="FF0000"/>
                </a:solidFill>
              </a:rPr>
              <a:t>value, code, code system, code system name, code system version, language, type:</a:t>
            </a:r>
          </a:p>
          <a:p>
            <a:pPr lvl="2"/>
            <a:r>
              <a:rPr lang="en-US" dirty="0">
                <a:solidFill>
                  <a:srgbClr val="FF0000"/>
                </a:solidFill>
              </a:rPr>
              <a:t>address </a:t>
            </a:r>
            <a:r>
              <a:rPr lang="en-US" b="1" dirty="0"/>
              <a:t>line</a:t>
            </a:r>
            <a:r>
              <a:rPr lang="en-US"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solidFill>
                  <a:srgbClr val="FF0000"/>
                </a:solidFill>
              </a:rPr>
              <a:t>, county or parish, municipality</a:t>
            </a:r>
            <a:r>
              <a:rPr lang="en-US" b="1" dirty="0"/>
              <a:t>city</a:t>
            </a:r>
            <a:r>
              <a:rPr lang="en-US" dirty="0">
                <a:solidFill>
                  <a:srgbClr val="FF0000"/>
                </a:solidFill>
              </a:rPr>
              <a:t>, delimiter, post box, precinct, </a:t>
            </a:r>
            <a:br>
              <a:rPr lang="en-US" dirty="0">
                <a:solidFill>
                  <a:srgbClr val="FF0000"/>
                </a:solidFill>
              </a:rPr>
            </a:br>
            <a:r>
              <a:rPr lang="en-US" b="1" dirty="0"/>
              <a:t>state</a:t>
            </a:r>
            <a:r>
              <a:rPr lang="en-US" dirty="0">
                <a:solidFill>
                  <a:srgbClr val="FF0000"/>
                </a:solidFill>
              </a:rPr>
              <a:t> or province, postal code</a:t>
            </a:r>
            <a:r>
              <a:rPr lang="en-US" b="1" dirty="0"/>
              <a:t>zip</a:t>
            </a:r>
            <a:r>
              <a:rPr lang="en-US" dirty="0">
                <a:solidFill>
                  <a:srgbClr val="FF0000"/>
                </a:solidFill>
              </a:rPr>
              <a:t>, delivery point identifier</a:t>
            </a:r>
          </a:p>
        </p:txBody>
      </p:sp>
    </p:spTree>
    <p:extLst>
      <p:ext uri="{BB962C8B-B14F-4D97-AF65-F5344CB8AC3E}">
        <p14:creationId xmlns:p14="http://schemas.microsoft.com/office/powerpoint/2010/main" val="2140494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Support “Common” Scenarios: Example: FHIR Address</a:t>
            </a:r>
            <a:endParaRPr lang="en-CA" sz="2400" dirty="0"/>
          </a:p>
        </p:txBody>
      </p:sp>
      <p:sp>
        <p:nvSpPr>
          <p:cNvPr id="5" name="Content Placeholder 4"/>
          <p:cNvSpPr>
            <a:spLocks noGrp="1"/>
          </p:cNvSpPr>
          <p:nvPr>
            <p:ph type="body" sz="quarter" idx="13"/>
          </p:nvPr>
        </p:nvSpPr>
        <p:spPr>
          <a:prstGeom prst="rect">
            <a:avLst/>
          </a:prstGeom>
        </p:spPr>
        <p:txBody>
          <a:bodyPr>
            <a:normAutofit fontScale="70000" lnSpcReduction="20000"/>
          </a:bodyPr>
          <a:lstStyle/>
          <a:p>
            <a:r>
              <a:rPr lang="en-US" strike="sngStrike" dirty="0">
                <a:solidFill>
                  <a:srgbClr val="FF0000"/>
                </a:solidFill>
              </a:rPr>
              <a:t>isNotOrdered, updateMode, flavorId, nullFlavor, controlAct root &amp; extension, validTime low and high, useable </a:t>
            </a:r>
            <a:r>
              <a:rPr lang="en-US" b="1" dirty="0"/>
              <a:t>period</a:t>
            </a:r>
            <a:r>
              <a:rPr lang="en-US" dirty="0"/>
              <a:t> (low, high)</a:t>
            </a:r>
            <a:r>
              <a:rPr lang="en-US" strike="sngStrike" dirty="0">
                <a:solidFill>
                  <a:srgbClr val="FF0000"/>
                </a:solidFill>
              </a:rPr>
              <a:t> (GTS – no room on the slide), </a:t>
            </a:r>
            <a:r>
              <a:rPr lang="en-US" b="1" dirty="0"/>
              <a:t>use</a:t>
            </a:r>
          </a:p>
          <a:p>
            <a:pPr lvl="1"/>
            <a:r>
              <a:rPr lang="en-US" b="1" dirty="0"/>
              <a:t>home</a:t>
            </a:r>
            <a:r>
              <a:rPr lang="en-US" strike="sngStrike" dirty="0">
                <a:solidFill>
                  <a:srgbClr val="FF0000"/>
                </a:solidFill>
              </a:rPr>
              <a:t>, primary home, vacation home, </a:t>
            </a:r>
            <a:r>
              <a:rPr lang="en-US" b="1" dirty="0"/>
              <a:t>work</a:t>
            </a:r>
            <a:r>
              <a:rPr lang="en-US" strike="sngStrike" dirty="0">
                <a:solidFill>
                  <a:srgbClr val="FF0000"/>
                </a:solidFill>
              </a:rPr>
              <a:t>place, direct, public, bad, physical, postal, </a:t>
            </a:r>
            <a:r>
              <a:rPr lang="en-US" b="1" dirty="0"/>
              <a:t>temp</a:t>
            </a:r>
            <a:r>
              <a:rPr lang="en-US" strike="sngStrike" dirty="0">
                <a:solidFill>
                  <a:srgbClr val="FF0000"/>
                </a:solidFill>
              </a:rPr>
              <a:t>orary, alphabetic, ideographic, syllabic, search, soundex, phonetic, </a:t>
            </a:r>
            <a:r>
              <a:rPr lang="en-US" dirty="0"/>
              <a:t>old</a:t>
            </a:r>
          </a:p>
          <a:p>
            <a:r>
              <a:rPr lang="en-US" strike="sngStrike" dirty="0">
                <a:solidFill>
                  <a:srgbClr val="FF0000"/>
                </a:solidFill>
              </a:rPr>
              <a:t>0..* parts, each with:</a:t>
            </a:r>
            <a:r>
              <a:rPr lang="en-US" dirty="0"/>
              <a:t>text</a:t>
            </a:r>
          </a:p>
          <a:p>
            <a:pPr lvl="1"/>
            <a:r>
              <a:rPr lang="en-US" strike="sngStrike" dirty="0">
                <a:solidFill>
                  <a:srgbClr val="FF0000"/>
                </a:solidFill>
              </a:rPr>
              <a:t>value, code, code system, code system name, code system version, language, type:</a:t>
            </a:r>
          </a:p>
          <a:p>
            <a:pPr lvl="2"/>
            <a:r>
              <a:rPr lang="en-US" strike="sngStrike" dirty="0">
                <a:solidFill>
                  <a:srgbClr val="FF0000"/>
                </a:solidFill>
              </a:rPr>
              <a:t>address </a:t>
            </a:r>
            <a:r>
              <a:rPr lang="en-US" b="1" dirty="0"/>
              <a:t>line</a:t>
            </a:r>
            <a:r>
              <a:rPr lang="en-US" strike="sngStrike"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strike="sngStrike" dirty="0">
                <a:solidFill>
                  <a:srgbClr val="FF0000"/>
                </a:solidFill>
              </a:rPr>
              <a:t>, county or parish, municipality</a:t>
            </a:r>
            <a:r>
              <a:rPr lang="en-US" b="1" dirty="0"/>
              <a:t>city</a:t>
            </a:r>
            <a:r>
              <a:rPr lang="en-US" strike="sngStrike" dirty="0">
                <a:solidFill>
                  <a:srgbClr val="FF0000"/>
                </a:solidFill>
              </a:rPr>
              <a:t>, delimiter, post box, precinct, </a:t>
            </a:r>
            <a:br>
              <a:rPr lang="en-US" strike="sngStrike" dirty="0">
                <a:solidFill>
                  <a:srgbClr val="FF0000"/>
                </a:solidFill>
              </a:rPr>
            </a:br>
            <a:r>
              <a:rPr lang="en-US" b="1" dirty="0"/>
              <a:t>state</a:t>
            </a:r>
            <a:r>
              <a:rPr lang="en-US" strike="sngStrike" dirty="0">
                <a:solidFill>
                  <a:srgbClr val="FF0000"/>
                </a:solidFill>
              </a:rPr>
              <a:t> or province, postal code</a:t>
            </a:r>
            <a:r>
              <a:rPr lang="en-US" b="1" dirty="0"/>
              <a:t>zip</a:t>
            </a:r>
            <a:r>
              <a:rPr lang="en-US" strike="sngStrike" dirty="0">
                <a:solidFill>
                  <a:srgbClr val="FF0000"/>
                </a:solidFill>
              </a:rPr>
              <a:t>, delivery point identifier</a:t>
            </a:r>
          </a:p>
        </p:txBody>
      </p:sp>
    </p:spTree>
    <p:extLst>
      <p:ext uri="{BB962C8B-B14F-4D97-AF65-F5344CB8AC3E}">
        <p14:creationId xmlns:p14="http://schemas.microsoft.com/office/powerpoint/2010/main" val="972597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Support “Common” Scenarios: Example: FHIR Address </a:t>
            </a:r>
            <a:r>
              <a:rPr lang="en-US" sz="2100" i="1" dirty="0"/>
              <a:t>(after)</a:t>
            </a:r>
            <a:endParaRPr lang="en-CA" sz="2400" i="1" dirty="0"/>
          </a:p>
        </p:txBody>
      </p:sp>
      <p:sp>
        <p:nvSpPr>
          <p:cNvPr id="5" name="Content Placeholder 4"/>
          <p:cNvSpPr>
            <a:spLocks noGrp="1"/>
          </p:cNvSpPr>
          <p:nvPr>
            <p:ph type="body" sz="quarter" idx="13"/>
          </p:nvPr>
        </p:nvSpPr>
        <p:spPr>
          <a:prstGeom prst="rect">
            <a:avLst/>
          </a:prstGeom>
        </p:spPr>
        <p:txBody>
          <a:bodyPr>
            <a:normAutofit/>
          </a:bodyPr>
          <a:lstStyle/>
          <a:p>
            <a:r>
              <a:rPr lang="en-US" sz="2800" b="1" dirty="0"/>
              <a:t>period</a:t>
            </a:r>
            <a:r>
              <a:rPr lang="en-US" sz="2800" dirty="0"/>
              <a:t> (low, high)</a:t>
            </a:r>
          </a:p>
          <a:p>
            <a:r>
              <a:rPr lang="en-US" sz="2800" b="1" dirty="0"/>
              <a:t>use</a:t>
            </a:r>
          </a:p>
          <a:p>
            <a:pPr lvl="1"/>
            <a:r>
              <a:rPr lang="en-US" sz="2400" b="1" dirty="0"/>
              <a:t>home</a:t>
            </a:r>
            <a:r>
              <a:rPr lang="en-US" sz="2400" dirty="0"/>
              <a:t>, </a:t>
            </a:r>
            <a:r>
              <a:rPr lang="en-US" sz="2400" b="1" dirty="0"/>
              <a:t>work, temp, old</a:t>
            </a:r>
          </a:p>
          <a:p>
            <a:r>
              <a:rPr lang="en-US" sz="2800" b="1" dirty="0"/>
              <a:t>text</a:t>
            </a:r>
          </a:p>
          <a:p>
            <a:pPr lvl="1"/>
            <a:r>
              <a:rPr lang="en-US" sz="2400" b="1" dirty="0"/>
              <a:t>line</a:t>
            </a:r>
            <a:r>
              <a:rPr lang="en-US" sz="2400" dirty="0"/>
              <a:t>, </a:t>
            </a:r>
            <a:r>
              <a:rPr lang="en-US" sz="2400" b="1" dirty="0"/>
              <a:t>country</a:t>
            </a:r>
            <a:r>
              <a:rPr lang="en-US" sz="2400" dirty="0"/>
              <a:t>, </a:t>
            </a:r>
            <a:r>
              <a:rPr lang="en-US" sz="2400" b="1" dirty="0"/>
              <a:t>city</a:t>
            </a:r>
            <a:r>
              <a:rPr lang="en-US" sz="2400" dirty="0"/>
              <a:t>, </a:t>
            </a:r>
            <a:r>
              <a:rPr lang="en-US" sz="2400" b="1" dirty="0"/>
              <a:t>state</a:t>
            </a:r>
            <a:r>
              <a:rPr lang="en-US" sz="2400" dirty="0"/>
              <a:t>, </a:t>
            </a:r>
            <a:r>
              <a:rPr lang="en-US" sz="2400" b="1" dirty="0"/>
              <a:t>zip</a:t>
            </a:r>
            <a:endParaRPr lang="en-US" sz="2400" dirty="0"/>
          </a:p>
        </p:txBody>
      </p:sp>
    </p:spTree>
    <p:extLst>
      <p:ext uri="{BB962C8B-B14F-4D97-AF65-F5344CB8AC3E}">
        <p14:creationId xmlns:p14="http://schemas.microsoft.com/office/powerpoint/2010/main" val="1871766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Technologies</a:t>
            </a:r>
            <a:endParaRPr lang="en-CA" dirty="0"/>
          </a:p>
        </p:txBody>
      </p:sp>
      <p:sp>
        <p:nvSpPr>
          <p:cNvPr id="3" name="Content Placeholder 2"/>
          <p:cNvSpPr>
            <a:spLocks noGrp="1"/>
          </p:cNvSpPr>
          <p:nvPr>
            <p:ph type="body" sz="quarter" idx="13"/>
          </p:nvPr>
        </p:nvSpPr>
        <p:spPr>
          <a:prstGeom prst="rect">
            <a:avLst/>
          </a:prstGeom>
        </p:spPr>
        <p:txBody>
          <a:bodyPr/>
          <a:lstStyle/>
          <a:p>
            <a:r>
              <a:rPr lang="en-US" sz="2100" dirty="0"/>
              <a:t>Same technologies that drive Google, Facebook &amp; Twitter</a:t>
            </a:r>
          </a:p>
          <a:p>
            <a:pPr lvl="1"/>
            <a:r>
              <a:rPr lang="en-US" sz="1725" dirty="0"/>
              <a:t>HTTP </a:t>
            </a:r>
          </a:p>
          <a:p>
            <a:pPr lvl="1"/>
            <a:r>
              <a:rPr lang="en-US" sz="1725" dirty="0"/>
              <a:t>DataTypes W3C compliant</a:t>
            </a:r>
          </a:p>
          <a:p>
            <a:pPr lvl="1"/>
            <a:r>
              <a:rPr lang="en-US" sz="1725" dirty="0"/>
              <a:t>XML, JSON, RDF</a:t>
            </a:r>
          </a:p>
          <a:p>
            <a:pPr lvl="1"/>
            <a:r>
              <a:rPr lang="en-US" sz="1725" dirty="0"/>
              <a:t>REST API</a:t>
            </a:r>
          </a:p>
          <a:p>
            <a:pPr lvl="1"/>
            <a:r>
              <a:rPr lang="en-US" sz="1725" dirty="0"/>
              <a:t>HTTPS, OAuth, etc. for security functions</a:t>
            </a:r>
          </a:p>
        </p:txBody>
      </p:sp>
    </p:spTree>
    <p:extLst>
      <p:ext uri="{BB962C8B-B14F-4D97-AF65-F5344CB8AC3E}">
        <p14:creationId xmlns:p14="http://schemas.microsoft.com/office/powerpoint/2010/main" val="280499928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Readable</a:t>
            </a:r>
            <a:endParaRPr lang="en-CA" dirty="0"/>
          </a:p>
        </p:txBody>
      </p:sp>
      <p:sp>
        <p:nvSpPr>
          <p:cNvPr id="3" name="Content Placeholder 2"/>
          <p:cNvSpPr>
            <a:spLocks noGrp="1"/>
          </p:cNvSpPr>
          <p:nvPr>
            <p:ph type="body" sz="quarter" idx="13"/>
          </p:nvPr>
        </p:nvSpPr>
        <p:spPr>
          <a:prstGeom prst="rect">
            <a:avLst/>
          </a:prstGeom>
        </p:spPr>
        <p:txBody>
          <a:bodyPr/>
          <a:lstStyle/>
          <a:p>
            <a:pPr lvl="0"/>
            <a:r>
              <a:rPr lang="en-US" sz="2800" dirty="0"/>
              <a:t>In FHIR, </a:t>
            </a:r>
            <a:r>
              <a:rPr lang="en-US" sz="2800" b="1" dirty="0"/>
              <a:t>every</a:t>
            </a:r>
            <a:r>
              <a:rPr lang="en-US" sz="2800" b="0" baseline="0" dirty="0"/>
              <a:t> resource should </a:t>
            </a:r>
            <a:br>
              <a:rPr lang="en-US" sz="2800" b="0" baseline="0" dirty="0"/>
            </a:br>
            <a:r>
              <a:rPr lang="en-US" sz="2800" b="0" baseline="0" dirty="0"/>
              <a:t>have a human-readable expression</a:t>
            </a:r>
          </a:p>
          <a:p>
            <a:pPr lvl="1"/>
            <a:r>
              <a:rPr lang="en-US" sz="2400" dirty="0"/>
              <a:t>Can be direct rendering or human entered</a:t>
            </a:r>
          </a:p>
          <a:p>
            <a:pPr lvl="1"/>
            <a:endParaRPr lang="en-US" sz="2400" dirty="0"/>
          </a:p>
          <a:p>
            <a:pPr>
              <a:buNone/>
            </a:pPr>
            <a:r>
              <a:rPr lang="en-US" sz="1500" dirty="0"/>
              <a:t>(Just like CDA)</a:t>
            </a:r>
          </a:p>
          <a:p>
            <a:pPr lvl="1"/>
            <a:endParaRPr lang="en-US"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2467" y="1387588"/>
            <a:ext cx="1574073" cy="2361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021384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n 14"/>
          <p:cNvSpPr/>
          <p:nvPr/>
        </p:nvSpPr>
        <p:spPr>
          <a:xfrm>
            <a:off x="4031939" y="2733769"/>
            <a:ext cx="1301621" cy="1188133"/>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dirty="0">
                <a:solidFill>
                  <a:srgbClr val="FFFFFF"/>
                </a:solidFill>
              </a:rPr>
              <a:t>FHIR</a:t>
            </a:r>
          </a:p>
          <a:p>
            <a:pPr algn="ctr"/>
            <a:r>
              <a:rPr lang="en-US" dirty="0">
                <a:solidFill>
                  <a:srgbClr val="FFFFFF"/>
                </a:solidFill>
              </a:rPr>
              <a:t>Repository</a:t>
            </a:r>
            <a:endParaRPr lang="nl-NL" dirty="0">
              <a:solidFill>
                <a:srgbClr val="FFFFFF"/>
              </a:solidFill>
            </a:endParaRPr>
          </a:p>
        </p:txBody>
      </p:sp>
      <p:sp>
        <p:nvSpPr>
          <p:cNvPr id="6" name="Rectangle 5"/>
          <p:cNvSpPr/>
          <p:nvPr/>
        </p:nvSpPr>
        <p:spPr>
          <a:xfrm>
            <a:off x="521550" y="457201"/>
            <a:ext cx="6448658" cy="761747"/>
          </a:xfrm>
          <a:prstGeom prst="rect">
            <a:avLst/>
          </a:prstGeom>
        </p:spPr>
        <p:txBody>
          <a:bodyPr wrap="square">
            <a:spAutoFit/>
          </a:bodyPr>
          <a:lstStyle/>
          <a:p>
            <a:pPr fontAlgn="base">
              <a:lnSpc>
                <a:spcPct val="80000"/>
              </a:lnSpc>
              <a:spcBef>
                <a:spcPct val="0"/>
              </a:spcBef>
              <a:spcAft>
                <a:spcPct val="0"/>
              </a:spcAft>
            </a:pPr>
            <a:r>
              <a:rPr lang="en-US" sz="3000" dirty="0">
                <a:solidFill>
                  <a:schemeClr val="tx2"/>
                </a:solidFill>
                <a:latin typeface="+mj-lt"/>
                <a:ea typeface="+mj-ea"/>
                <a:cs typeface="+mj-cs"/>
              </a:rPr>
              <a:t>Paradigm Agnostic</a:t>
            </a:r>
          </a:p>
          <a:p>
            <a:r>
              <a:rPr lang="en-US" sz="1950" dirty="0">
                <a:solidFill>
                  <a:srgbClr val="636360"/>
                </a:solidFill>
              </a:rPr>
              <a:t>	</a:t>
            </a:r>
            <a:endParaRPr lang="en-US" sz="1950" b="1" dirty="0">
              <a:solidFill>
                <a:srgbClr val="636360"/>
              </a:solidFill>
            </a:endParaRPr>
          </a:p>
        </p:txBody>
      </p:sp>
      <p:grpSp>
        <p:nvGrpSpPr>
          <p:cNvPr id="3" name="Group 2"/>
          <p:cNvGrpSpPr/>
          <p:nvPr/>
        </p:nvGrpSpPr>
        <p:grpSpPr>
          <a:xfrm>
            <a:off x="1817695" y="1977685"/>
            <a:ext cx="4084167" cy="1615323"/>
            <a:chOff x="35496" y="1419622"/>
            <a:chExt cx="8558248" cy="2339839"/>
          </a:xfrm>
        </p:grpSpPr>
        <p:grpSp>
          <p:nvGrpSpPr>
            <p:cNvPr id="12" name="Group 11"/>
            <p:cNvGrpSpPr/>
            <p:nvPr/>
          </p:nvGrpSpPr>
          <p:grpSpPr>
            <a:xfrm>
              <a:off x="35496" y="1867784"/>
              <a:ext cx="3323113" cy="1891677"/>
              <a:chOff x="251520" y="989679"/>
              <a:chExt cx="3323113" cy="1891677"/>
            </a:xfrm>
          </p:grpSpPr>
          <p:pic>
            <p:nvPicPr>
              <p:cNvPr id="13" name="Picture 2"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473564" y="2346368"/>
                <a:ext cx="3101069" cy="534988"/>
              </a:xfrm>
              <a:prstGeom prst="rect">
                <a:avLst/>
              </a:prstGeom>
              <a:noFill/>
            </p:spPr>
            <p:txBody>
              <a:bodyPr wrap="none" rtlCol="0">
                <a:spAutoFit/>
              </a:bodyPr>
              <a:lstStyle/>
              <a:p>
                <a:r>
                  <a:rPr lang="en-US" b="1" dirty="0">
                    <a:solidFill>
                      <a:srgbClr val="636360"/>
                    </a:solidFill>
                  </a:rPr>
                  <a:t>Lab System</a:t>
                </a:r>
                <a:endParaRPr lang="nl-NL" b="1" dirty="0">
                  <a:solidFill>
                    <a:srgbClr val="636360"/>
                  </a:solidFill>
                </a:endParaRPr>
              </a:p>
            </p:txBody>
          </p:sp>
        </p:grpSp>
        <p:sp>
          <p:nvSpPr>
            <p:cNvPr id="5" name="Rectangle 4"/>
            <p:cNvSpPr/>
            <p:nvPr/>
          </p:nvSpPr>
          <p:spPr>
            <a:xfrm>
              <a:off x="467544" y="1419622"/>
              <a:ext cx="8126200" cy="534987"/>
            </a:xfrm>
            <a:prstGeom prst="rect">
              <a:avLst/>
            </a:prstGeom>
          </p:spPr>
          <p:txBody>
            <a:bodyPr wrap="none">
              <a:spAutoFit/>
            </a:bodyPr>
            <a:lstStyle/>
            <a:p>
              <a:r>
                <a:rPr lang="en-US" dirty="0">
                  <a:solidFill>
                    <a:srgbClr val="636360"/>
                  </a:solidFill>
                </a:rPr>
                <a:t>Receive a lab result in a message…</a:t>
              </a:r>
              <a:endParaRPr lang="nl-NL" dirty="0">
                <a:solidFill>
                  <a:srgbClr val="636360"/>
                </a:solidFill>
              </a:endParaRPr>
            </a:p>
          </p:txBody>
        </p:sp>
        <p:sp>
          <p:nvSpPr>
            <p:cNvPr id="9" name="Right Arrow 8"/>
            <p:cNvSpPr/>
            <p:nvPr/>
          </p:nvSpPr>
          <p:spPr>
            <a:xfrm>
              <a:off x="2072519" y="2358372"/>
              <a:ext cx="2117447" cy="999072"/>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r>
                <a:rPr lang="en-US" sz="1200" dirty="0">
                  <a:solidFill>
                    <a:srgbClr val="FFFFFF"/>
                  </a:solidFill>
                </a:rPr>
                <a:t>FHIR Message</a:t>
              </a:r>
            </a:p>
          </p:txBody>
        </p:sp>
      </p:grpSp>
      <p:grpSp>
        <p:nvGrpSpPr>
          <p:cNvPr id="4" name="Group 3"/>
          <p:cNvGrpSpPr/>
          <p:nvPr/>
        </p:nvGrpSpPr>
        <p:grpSpPr>
          <a:xfrm>
            <a:off x="4842031" y="2949793"/>
            <a:ext cx="2865041" cy="1961131"/>
            <a:chOff x="3903802" y="2342871"/>
            <a:chExt cx="6003607" cy="2840753"/>
          </a:xfrm>
        </p:grpSpPr>
        <p:pic>
          <p:nvPicPr>
            <p:cNvPr id="8" name="Picture 7"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176" y="2342871"/>
              <a:ext cx="1790329" cy="1342746"/>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Right Arrow 33"/>
            <p:cNvSpPr/>
            <p:nvPr/>
          </p:nvSpPr>
          <p:spPr>
            <a:xfrm>
              <a:off x="5035481" y="2421100"/>
              <a:ext cx="2549538" cy="1138769"/>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r>
                <a:rPr lang="en-US" sz="1200" dirty="0">
                  <a:solidFill>
                    <a:srgbClr val="FFFFFF"/>
                  </a:solidFill>
                </a:rPr>
                <a:t>FHIR Document</a:t>
              </a:r>
            </a:p>
          </p:txBody>
        </p:sp>
        <p:sp>
          <p:nvSpPr>
            <p:cNvPr id="10" name="Rectangle 9"/>
            <p:cNvSpPr/>
            <p:nvPr/>
          </p:nvSpPr>
          <p:spPr>
            <a:xfrm>
              <a:off x="3903802" y="4336561"/>
              <a:ext cx="5994844" cy="847063"/>
            </a:xfrm>
            <a:prstGeom prst="rect">
              <a:avLst/>
            </a:prstGeom>
          </p:spPr>
          <p:txBody>
            <a:bodyPr wrap="square">
              <a:spAutoFit/>
            </a:bodyPr>
            <a:lstStyle/>
            <a:p>
              <a:r>
                <a:rPr lang="en-US" sz="1600" dirty="0">
                  <a:solidFill>
                    <a:srgbClr val="636360"/>
                  </a:solidFill>
                </a:rPr>
                <a:t>…Package it in a discharge summary document</a:t>
              </a:r>
              <a:endParaRPr lang="nl-NL" sz="1600" dirty="0">
                <a:solidFill>
                  <a:srgbClr val="636360"/>
                </a:solidFill>
              </a:endParaRPr>
            </a:p>
          </p:txBody>
        </p:sp>
        <p:sp>
          <p:nvSpPr>
            <p:cNvPr id="37" name="TextBox 36"/>
            <p:cNvSpPr txBox="1"/>
            <p:nvPr/>
          </p:nvSpPr>
          <p:spPr>
            <a:xfrm>
              <a:off x="7236297" y="3500302"/>
              <a:ext cx="2671112" cy="936228"/>
            </a:xfrm>
            <a:prstGeom prst="rect">
              <a:avLst/>
            </a:prstGeom>
            <a:noFill/>
          </p:spPr>
          <p:txBody>
            <a:bodyPr wrap="none" rtlCol="0">
              <a:spAutoFit/>
            </a:bodyPr>
            <a:lstStyle/>
            <a:p>
              <a:r>
                <a:rPr lang="en-US" b="1" dirty="0">
                  <a:solidFill>
                    <a:srgbClr val="636360"/>
                  </a:solidFill>
                </a:rPr>
                <a:t>National</a:t>
              </a:r>
            </a:p>
            <a:p>
              <a:r>
                <a:rPr lang="en-US" b="1" dirty="0">
                  <a:solidFill>
                    <a:srgbClr val="636360"/>
                  </a:solidFill>
                </a:rPr>
                <a:t>Exchange</a:t>
              </a:r>
              <a:endParaRPr lang="nl-NL" b="1" dirty="0">
                <a:solidFill>
                  <a:srgbClr val="636360"/>
                </a:solidFill>
              </a:endParaRPr>
            </a:p>
          </p:txBody>
        </p:sp>
      </p:grpSp>
      <p:pic>
        <p:nvPicPr>
          <p:cNvPr id="23" name="Picture 7"/>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70" b="96209" l="1624" r="99072"/>
                    </a14:imgEffect>
                  </a14:imgLayer>
                </a14:imgProps>
              </a:ext>
              <a:ext uri="{28A0092B-C50C-407E-A947-70E740481C1C}">
                <a14:useLocalDpi xmlns:a14="http://schemas.microsoft.com/office/drawing/2010/main" val="0"/>
              </a:ext>
            </a:extLst>
          </a:blip>
          <a:srcRect/>
          <a:stretch>
            <a:fillRect/>
          </a:stretch>
        </p:blipFill>
        <p:spPr bwMode="auto">
          <a:xfrm>
            <a:off x="1979713" y="3975906"/>
            <a:ext cx="1002529" cy="65471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1" name="Down Arrow 20"/>
          <p:cNvSpPr/>
          <p:nvPr/>
        </p:nvSpPr>
        <p:spPr>
          <a:xfrm rot="14554775">
            <a:off x="3118426" y="3346295"/>
            <a:ext cx="781400" cy="1028284"/>
          </a:xfrm>
          <a:prstGeom prst="downArrow">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dirty="0">
                <a:solidFill>
                  <a:srgbClr val="FFFFFF"/>
                </a:solidFill>
              </a:rPr>
              <a:t>REST</a:t>
            </a:r>
            <a:endParaRPr lang="nl-NL" dirty="0">
              <a:solidFill>
                <a:srgbClr val="FFFFFF"/>
              </a:solidFill>
            </a:endParaRPr>
          </a:p>
        </p:txBody>
      </p:sp>
      <p:sp>
        <p:nvSpPr>
          <p:cNvPr id="26" name="TextBox 25"/>
          <p:cNvSpPr txBox="1"/>
          <p:nvPr/>
        </p:nvSpPr>
        <p:spPr>
          <a:xfrm>
            <a:off x="1493658" y="1221601"/>
            <a:ext cx="5832648" cy="646331"/>
          </a:xfrm>
          <a:prstGeom prst="rect">
            <a:avLst/>
          </a:prstGeom>
          <a:noFill/>
        </p:spPr>
        <p:txBody>
          <a:bodyPr wrap="square" rtlCol="0">
            <a:spAutoFit/>
          </a:bodyPr>
          <a:lstStyle/>
          <a:p>
            <a:r>
              <a:rPr lang="en-US" dirty="0"/>
              <a:t>The </a:t>
            </a:r>
            <a:r>
              <a:rPr lang="en-US" b="1" dirty="0"/>
              <a:t>content </a:t>
            </a:r>
            <a:r>
              <a:rPr lang="en-US" dirty="0"/>
              <a:t>is the same whatever the interoperability paradigm</a:t>
            </a:r>
          </a:p>
        </p:txBody>
      </p:sp>
      <p:sp>
        <p:nvSpPr>
          <p:cNvPr id="27" name="Rectangle 26"/>
          <p:cNvSpPr/>
          <p:nvPr/>
        </p:nvSpPr>
        <p:spPr>
          <a:xfrm>
            <a:off x="2897814" y="4407955"/>
            <a:ext cx="2052228" cy="584775"/>
          </a:xfrm>
          <a:prstGeom prst="rect">
            <a:avLst/>
          </a:prstGeom>
        </p:spPr>
        <p:txBody>
          <a:bodyPr wrap="square">
            <a:spAutoFit/>
          </a:bodyPr>
          <a:lstStyle/>
          <a:p>
            <a:r>
              <a:rPr lang="en-US" sz="1600" dirty="0">
                <a:solidFill>
                  <a:srgbClr val="636360"/>
                </a:solidFill>
              </a:rPr>
              <a:t>…Update a patient record</a:t>
            </a:r>
            <a:endParaRPr lang="nl-NL" sz="1600" dirty="0">
              <a:solidFill>
                <a:srgbClr val="636360"/>
              </a:solidFill>
            </a:endParaRPr>
          </a:p>
        </p:txBody>
      </p:sp>
    </p:spTree>
    <p:extLst>
      <p:ext uri="{BB962C8B-B14F-4D97-AF65-F5344CB8AC3E}">
        <p14:creationId xmlns:p14="http://schemas.microsoft.com/office/powerpoint/2010/main" val="388784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 Agnostic</a:t>
            </a:r>
            <a:endParaRPr lang="en-CA" dirty="0"/>
          </a:p>
        </p:txBody>
      </p:sp>
      <p:sp>
        <p:nvSpPr>
          <p:cNvPr id="3" name="Content Placeholder 2"/>
          <p:cNvSpPr>
            <a:spLocks noGrp="1"/>
          </p:cNvSpPr>
          <p:nvPr>
            <p:ph type="body" sz="quarter" idx="13"/>
          </p:nvPr>
        </p:nvSpPr>
        <p:spPr>
          <a:prstGeom prst="rect">
            <a:avLst/>
          </a:prstGeom>
        </p:spPr>
        <p:txBody>
          <a:bodyPr/>
          <a:lstStyle/>
          <a:p>
            <a:r>
              <a:rPr lang="en-US" sz="2800" dirty="0"/>
              <a:t>FHIR makes no assumptions about the architectural design of systems</a:t>
            </a:r>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712" y="2517744"/>
            <a:ext cx="1943444" cy="194344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4079" y="2517745"/>
            <a:ext cx="1089813" cy="195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206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presentation</a:t>
            </a:r>
            <a:endParaRPr lang="en-CA" dirty="0"/>
          </a:p>
        </p:txBody>
      </p:sp>
      <p:sp>
        <p:nvSpPr>
          <p:cNvPr id="4" name="Content Placeholder 3"/>
          <p:cNvSpPr>
            <a:spLocks noGrp="1"/>
          </p:cNvSpPr>
          <p:nvPr>
            <p:ph type="body" sz="quarter" idx="13"/>
          </p:nvPr>
        </p:nvSpPr>
        <p:spPr/>
        <p:txBody>
          <a:bodyPr/>
          <a:lstStyle/>
          <a:p>
            <a:r>
              <a:rPr lang="en-US" dirty="0"/>
              <a:t>Can be downloaded here:</a:t>
            </a:r>
          </a:p>
          <a:p>
            <a:pPr lvl="1"/>
            <a:r>
              <a:rPr lang="en-CA" dirty="0" smtClean="0">
                <a:hlinkClick r:id="rId2"/>
              </a:rPr>
              <a:t>https://github.com/FHIR/documents/tree/master/presentations/2022-08-Webinars</a:t>
            </a:r>
            <a:endParaRPr lang="en-CA" dirty="0" smtClean="0"/>
          </a:p>
          <a:p>
            <a:pPr lvl="0"/>
            <a:r>
              <a:rPr lang="en-US" dirty="0" smtClean="0"/>
              <a:t>Is licensed for use under the Creative Commons, specifically:</a:t>
            </a:r>
          </a:p>
          <a:p>
            <a:pPr lvl="1"/>
            <a:r>
              <a:rPr lang="en-CA" dirty="0" smtClean="0">
                <a:hlinkClick r:id="rId3"/>
              </a:rPr>
              <a:t>Creative </a:t>
            </a:r>
            <a:r>
              <a:rPr lang="en-CA" dirty="0">
                <a:hlinkClick r:id="rId3"/>
              </a:rPr>
              <a:t>Commons Attribution 3.0 </a:t>
            </a:r>
            <a:r>
              <a:rPr lang="en-CA" dirty="0" err="1">
                <a:hlinkClick r:id="rId3"/>
              </a:rPr>
              <a:t>Unported</a:t>
            </a:r>
            <a:r>
              <a:rPr lang="en-CA" dirty="0">
                <a:hlinkClick r:id="rId3"/>
              </a:rPr>
              <a:t> License</a:t>
            </a:r>
            <a:endParaRPr lang="en-CA" dirty="0"/>
          </a:p>
          <a:p>
            <a:pPr lvl="1"/>
            <a:r>
              <a:rPr lang="en-US" dirty="0"/>
              <a:t>(Do with it as you wish, so long as you give credit</a:t>
            </a:r>
          </a:p>
        </p:txBody>
      </p:sp>
      <p:sp>
        <p:nvSpPr>
          <p:cNvPr id="8" name="Slide Number Placeholder 7">
            <a:extLst>
              <a:ext uri="{FF2B5EF4-FFF2-40B4-BE49-F238E27FC236}">
                <a16:creationId xmlns="" xmlns:a16="http://schemas.microsoft.com/office/drawing/2014/main" id="{0D655E1C-9171-4990-BC7C-0027C9FAE154}"/>
              </a:ext>
            </a:extLst>
          </p:cNvPr>
          <p:cNvSpPr>
            <a:spLocks noGrp="1"/>
          </p:cNvSpPr>
          <p:nvPr>
            <p:ph type="sldNum" sz="quarter" idx="11"/>
          </p:nvPr>
        </p:nvSpPr>
        <p:spPr/>
        <p:txBody>
          <a:bodyPr/>
          <a:lstStyle/>
          <a:p>
            <a:fld id="{DD8FDF0E-2772-4D89-9F72-F3CB15D8B8AB}" type="slidenum">
              <a:rPr lang="en-US" smtClean="0"/>
              <a:pPr/>
              <a:t>3</a:t>
            </a:fld>
            <a:endParaRPr lang="en-US" dirty="0"/>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2124" y="4257676"/>
            <a:ext cx="1135626" cy="40005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 xmlns:a16="http://schemas.microsoft.com/office/drawing/2014/main" id="{E5D67FA5-D1E9-4E1E-B63E-097C12003FCF}"/>
              </a:ext>
            </a:extLst>
          </p:cNvPr>
          <p:cNvSpPr>
            <a:spLocks noGrp="1"/>
          </p:cNvSpPr>
          <p:nvPr>
            <p:ph type="ftr" sz="quarter" idx="10"/>
          </p:nvPr>
        </p:nvSpPr>
        <p:spPr/>
        <p:txBody>
          <a:body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spTree>
    <p:extLst>
      <p:ext uri="{BB962C8B-B14F-4D97-AF65-F5344CB8AC3E}">
        <p14:creationId xmlns:p14="http://schemas.microsoft.com/office/powerpoint/2010/main" val="655917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a:t>
            </a:r>
            <a:endParaRPr lang="en-CA" dirty="0"/>
          </a:p>
        </p:txBody>
      </p:sp>
      <p:sp>
        <p:nvSpPr>
          <p:cNvPr id="3" name="Content Placeholder 2"/>
          <p:cNvSpPr>
            <a:spLocks noGrp="1"/>
          </p:cNvSpPr>
          <p:nvPr>
            <p:ph type="body" sz="quarter" idx="13"/>
          </p:nvPr>
        </p:nvSpPr>
        <p:spPr>
          <a:prstGeom prst="rect">
            <a:avLst/>
          </a:prstGeom>
        </p:spPr>
        <p:txBody>
          <a:bodyPr/>
          <a:lstStyle/>
          <a:p>
            <a:r>
              <a:rPr lang="en-US" sz="2800" dirty="0"/>
              <a:t>Unencumbered – free for use, no membership required</a:t>
            </a:r>
          </a:p>
          <a:p>
            <a:r>
              <a:rPr lang="en-US" sz="2800" dirty="0">
                <a:hlinkClick r:id="rId3"/>
              </a:rPr>
              <a:t>http://hl7.org/fhir</a:t>
            </a:r>
            <a:endParaRPr lang="en-US" sz="2800" dirty="0"/>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9683" y="2962394"/>
            <a:ext cx="4922044" cy="1500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4" name="Picture 2" descr="C:\Users\office\AppData\Local\Microsoft\Windows\Temporary Internet Files\Content.IE5\2B0EXTZ8\MC90010475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4270" y="1815667"/>
            <a:ext cx="1310879" cy="13644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19196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What are they?</a:t>
            </a:r>
          </a:p>
        </p:txBody>
      </p:sp>
      <p:sp>
        <p:nvSpPr>
          <p:cNvPr id="3" name="Content Placeholder 2"/>
          <p:cNvSpPr>
            <a:spLocks noGrp="1"/>
          </p:cNvSpPr>
          <p:nvPr>
            <p:ph type="body" sz="quarter" idx="13"/>
          </p:nvPr>
        </p:nvSpPr>
        <p:spPr>
          <a:prstGeom prst="rect">
            <a:avLst/>
          </a:prstGeom>
        </p:spPr>
        <p:txBody>
          <a:bodyPr/>
          <a:lstStyle/>
          <a:p>
            <a:r>
              <a:rPr lang="en-US" sz="2400" dirty="0"/>
              <a:t>The Content </a:t>
            </a:r>
            <a:r>
              <a:rPr lang="en-US" sz="2400" dirty="0" smtClean="0"/>
              <a:t>model</a:t>
            </a:r>
          </a:p>
          <a:p>
            <a:r>
              <a:rPr lang="en-US" sz="2400" dirty="0" smtClean="0">
                <a:ea typeface="+mn-ea"/>
                <a:cs typeface="+mn-cs"/>
              </a:rPr>
              <a:t>The </a:t>
            </a:r>
            <a:r>
              <a:rPr lang="en-US" sz="2400" dirty="0">
                <a:ea typeface="+mn-ea"/>
                <a:cs typeface="+mn-cs"/>
              </a:rPr>
              <a:t>Thing that is exchanged</a:t>
            </a:r>
          </a:p>
          <a:p>
            <a:pPr lvl="1"/>
            <a:r>
              <a:rPr lang="en-US" sz="1800" dirty="0"/>
              <a:t>Via REST (FHIR Restful API), </a:t>
            </a:r>
            <a:r>
              <a:rPr lang="en-US" sz="1600" dirty="0"/>
              <a:t>Messages, Documents</a:t>
            </a:r>
          </a:p>
          <a:p>
            <a:r>
              <a:rPr lang="en-US" sz="2400" dirty="0"/>
              <a:t>Informed by much past work inside and outside of HL7</a:t>
            </a:r>
          </a:p>
          <a:p>
            <a:pPr lvl="1"/>
            <a:r>
              <a:rPr lang="en-US" sz="1800" dirty="0"/>
              <a:t>HL7: version 2, version 3 (RIM), CDA</a:t>
            </a:r>
          </a:p>
          <a:p>
            <a:pPr lvl="1"/>
            <a:r>
              <a:rPr lang="en-US" sz="1800" dirty="0"/>
              <a:t>Other SDOs: openEHR, CIMI, ISO 13606, IHE, DICOM</a:t>
            </a:r>
            <a:endParaRPr lang="en-US" sz="1600" dirty="0"/>
          </a:p>
        </p:txBody>
      </p:sp>
    </p:spTree>
    <p:extLst>
      <p:ext uri="{BB962C8B-B14F-4D97-AF65-F5344CB8AC3E}">
        <p14:creationId xmlns:p14="http://schemas.microsoft.com/office/powerpoint/2010/main" val="171875839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FHIR Resource represent?</a:t>
            </a:r>
          </a:p>
        </p:txBody>
      </p:sp>
      <p:sp>
        <p:nvSpPr>
          <p:cNvPr id="3" name="Content Placeholder 2"/>
          <p:cNvSpPr>
            <a:spLocks noGrp="1"/>
          </p:cNvSpPr>
          <p:nvPr>
            <p:ph type="body" sz="quarter" idx="13"/>
          </p:nvPr>
        </p:nvSpPr>
        <p:spPr>
          <a:prstGeom prst="rect">
            <a:avLst/>
          </a:prstGeom>
        </p:spPr>
        <p:txBody>
          <a:bodyPr/>
          <a:lstStyle/>
          <a:p>
            <a:r>
              <a:rPr lang="en-US" sz="2400" dirty="0"/>
              <a:t>Clinical Perspective: The resource content defines a small amount of focused clinical and administrative information</a:t>
            </a:r>
          </a:p>
          <a:p>
            <a:r>
              <a:rPr lang="en-US" sz="2400" dirty="0"/>
              <a:t>Implementer Perspective: Additional Infrastructural stuff too.</a:t>
            </a: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668" y="2787774"/>
            <a:ext cx="3554592" cy="1731012"/>
          </a:xfrm>
          <a:prstGeom prst="rect">
            <a:avLst/>
          </a:prstGeom>
        </p:spPr>
      </p:pic>
    </p:spTree>
    <p:extLst>
      <p:ext uri="{BB962C8B-B14F-4D97-AF65-F5344CB8AC3E}">
        <p14:creationId xmlns:p14="http://schemas.microsoft.com/office/powerpoint/2010/main" val="337015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Resources</a:t>
            </a:r>
            <a:endParaRPr lang="en-CA" dirty="0"/>
          </a:p>
        </p:txBody>
      </p:sp>
      <p:pic>
        <p:nvPicPr>
          <p:cNvPr id="9" name="Snagit_PPT62A7"/>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37574" y="973317"/>
            <a:ext cx="4350551" cy="3754860"/>
          </a:xfrm>
          <a:prstGeom prst="rect">
            <a:avLst/>
          </a:prstGeom>
        </p:spPr>
      </p:pic>
      <p:pic>
        <p:nvPicPr>
          <p:cNvPr id="10" name="Snagit_PPT4DE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012" y="1374973"/>
            <a:ext cx="4152859" cy="3519036"/>
          </a:xfrm>
          <a:prstGeom prst="rect">
            <a:avLst/>
          </a:prstGeom>
        </p:spPr>
      </p:pic>
    </p:spTree>
    <p:extLst>
      <p:ext uri="{BB962C8B-B14F-4D97-AF65-F5344CB8AC3E}">
        <p14:creationId xmlns:p14="http://schemas.microsoft.com/office/powerpoint/2010/main" val="3859298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036" y="194012"/>
            <a:ext cx="6552728" cy="864096"/>
          </a:xfrm>
        </p:spPr>
        <p:txBody>
          <a:bodyPr/>
          <a:lstStyle/>
          <a:p>
            <a:r>
              <a:rPr lang="en-AU" dirty="0"/>
              <a:t>What makes a resource?</a:t>
            </a:r>
          </a:p>
        </p:txBody>
      </p:sp>
      <p:sp>
        <p:nvSpPr>
          <p:cNvPr id="9" name="Content Placeholder 6">
            <a:extLst>
              <a:ext uri="{FF2B5EF4-FFF2-40B4-BE49-F238E27FC236}">
                <a16:creationId xmlns="" xmlns:a16="http://schemas.microsoft.com/office/drawing/2014/main" id="{052F6344-2DF6-4E2D-8F89-FC179BA676A2}"/>
              </a:ext>
            </a:extLst>
          </p:cNvPr>
          <p:cNvSpPr txBox="1">
            <a:spLocks/>
          </p:cNvSpPr>
          <p:nvPr/>
        </p:nvSpPr>
        <p:spPr>
          <a:xfrm>
            <a:off x="737574" y="1729298"/>
            <a:ext cx="3456384" cy="3071478"/>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1800" kern="0" dirty="0"/>
              <a:t>Administrative</a:t>
            </a:r>
          </a:p>
          <a:p>
            <a:pPr lvl="1"/>
            <a:r>
              <a:rPr lang="en-GB" sz="1500" b="1" kern="0" dirty="0"/>
              <a:t>Patient</a:t>
            </a:r>
            <a:r>
              <a:rPr lang="en-GB" sz="1500" kern="0" dirty="0"/>
              <a:t>, </a:t>
            </a:r>
            <a:r>
              <a:rPr lang="en-GB" sz="1500" b="1" kern="0" dirty="0"/>
              <a:t>Encounter</a:t>
            </a:r>
            <a:r>
              <a:rPr lang="en-GB" sz="1500" kern="0" dirty="0"/>
              <a:t>, Organization, Location</a:t>
            </a:r>
          </a:p>
          <a:p>
            <a:r>
              <a:rPr lang="en-GB" sz="1800" kern="0" dirty="0"/>
              <a:t>Clinical Concepts</a:t>
            </a:r>
          </a:p>
          <a:p>
            <a:pPr lvl="1"/>
            <a:r>
              <a:rPr lang="en-GB" sz="1500" b="1" kern="0" dirty="0"/>
              <a:t>Problem</a:t>
            </a:r>
            <a:r>
              <a:rPr lang="en-GB" sz="1500" kern="0" dirty="0"/>
              <a:t>, </a:t>
            </a:r>
            <a:r>
              <a:rPr lang="en-GB" sz="1500" b="1" kern="0" dirty="0"/>
              <a:t>AllergyIntolerance</a:t>
            </a:r>
            <a:r>
              <a:rPr lang="en-GB" sz="1500" kern="0" dirty="0"/>
              <a:t>, Procedure, CarePlan</a:t>
            </a:r>
          </a:p>
          <a:p>
            <a:pPr marL="342900" lvl="1" indent="0">
              <a:buNone/>
            </a:pPr>
            <a:r>
              <a:rPr lang="en-GB" sz="1500" kern="0" dirty="0"/>
              <a:t>   Medication</a:t>
            </a:r>
          </a:p>
          <a:p>
            <a:r>
              <a:rPr lang="en-GB" sz="1800" kern="0" dirty="0"/>
              <a:t>Infrastructure</a:t>
            </a:r>
          </a:p>
          <a:p>
            <a:pPr lvl="1"/>
            <a:r>
              <a:rPr lang="en-GB" sz="1500" b="1" kern="0" dirty="0"/>
              <a:t>Composition</a:t>
            </a:r>
            <a:r>
              <a:rPr lang="en-GB" sz="1500" kern="0" dirty="0"/>
              <a:t>, MessageHeader, CapabilityStatement</a:t>
            </a:r>
          </a:p>
        </p:txBody>
      </p:sp>
      <p:sp>
        <p:nvSpPr>
          <p:cNvPr id="11" name="Content Placeholder 6">
            <a:extLst>
              <a:ext uri="{FF2B5EF4-FFF2-40B4-BE49-F238E27FC236}">
                <a16:creationId xmlns="" xmlns:a16="http://schemas.microsoft.com/office/drawing/2014/main" id="{B03931BA-073D-4848-9597-4721F1F4CB06}"/>
              </a:ext>
            </a:extLst>
          </p:cNvPr>
          <p:cNvSpPr txBox="1">
            <a:spLocks/>
          </p:cNvSpPr>
          <p:nvPr/>
        </p:nvSpPr>
        <p:spPr>
          <a:xfrm>
            <a:off x="4409982" y="1977684"/>
            <a:ext cx="3996444" cy="3071478"/>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1800" kern="0" dirty="0">
                <a:solidFill>
                  <a:schemeClr val="bg1">
                    <a:lumMod val="50000"/>
                  </a:schemeClr>
                </a:solidFill>
              </a:rPr>
              <a:t>Gender – too small</a:t>
            </a:r>
          </a:p>
          <a:p>
            <a:r>
              <a:rPr lang="en-GB" sz="1800" dirty="0">
                <a:solidFill>
                  <a:schemeClr val="bg1">
                    <a:lumMod val="50000"/>
                  </a:schemeClr>
                </a:solidFill>
              </a:rPr>
              <a:t>Blood Pressure – too specific (see profiles, terminology)</a:t>
            </a:r>
          </a:p>
          <a:p>
            <a:r>
              <a:rPr lang="en-GB" sz="1800" dirty="0">
                <a:solidFill>
                  <a:schemeClr val="bg1">
                    <a:lumMod val="50000"/>
                  </a:schemeClr>
                </a:solidFill>
              </a:rPr>
              <a:t>Electronic Health Record – too big</a:t>
            </a:r>
          </a:p>
          <a:p>
            <a:endParaRPr lang="en-GB" sz="1800" kern="0" dirty="0"/>
          </a:p>
        </p:txBody>
      </p:sp>
      <p:sp>
        <p:nvSpPr>
          <p:cNvPr id="12" name="Text Placeholder 8">
            <a:extLst>
              <a:ext uri="{FF2B5EF4-FFF2-40B4-BE49-F238E27FC236}">
                <a16:creationId xmlns="" xmlns:a16="http://schemas.microsoft.com/office/drawing/2014/main" id="{9FA178CA-19EC-4FBD-A2ED-638F47CC8E9D}"/>
              </a:ext>
            </a:extLst>
          </p:cNvPr>
          <p:cNvSpPr txBox="1">
            <a:spLocks/>
          </p:cNvSpPr>
          <p:nvPr/>
        </p:nvSpPr>
        <p:spPr bwMode="auto">
          <a:xfrm>
            <a:off x="350658" y="1281838"/>
            <a:ext cx="3030141" cy="4798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sz="2325" kern="0" dirty="0"/>
              <a:t>Examples</a:t>
            </a:r>
          </a:p>
        </p:txBody>
      </p:sp>
      <p:sp>
        <p:nvSpPr>
          <p:cNvPr id="13" name="Text Placeholder 8">
            <a:extLst>
              <a:ext uri="{FF2B5EF4-FFF2-40B4-BE49-F238E27FC236}">
                <a16:creationId xmlns="" xmlns:a16="http://schemas.microsoft.com/office/drawing/2014/main" id="{126C8E5B-F49E-45D6-B030-B45134ABE357}"/>
              </a:ext>
            </a:extLst>
          </p:cNvPr>
          <p:cNvSpPr txBox="1">
            <a:spLocks/>
          </p:cNvSpPr>
          <p:nvPr/>
        </p:nvSpPr>
        <p:spPr bwMode="auto">
          <a:xfrm>
            <a:off x="4408773" y="1300237"/>
            <a:ext cx="3030141" cy="4798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sz="2325" kern="0" dirty="0">
                <a:solidFill>
                  <a:schemeClr val="bg1">
                    <a:lumMod val="50000"/>
                  </a:schemeClr>
                </a:solidFill>
              </a:rPr>
              <a:t>Counter examples</a:t>
            </a:r>
          </a:p>
        </p:txBody>
      </p:sp>
    </p:spTree>
    <p:extLst>
      <p:ext uri="{BB962C8B-B14F-4D97-AF65-F5344CB8AC3E}">
        <p14:creationId xmlns:p14="http://schemas.microsoft.com/office/powerpoint/2010/main" val="4033679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p>
        </p:txBody>
      </p:sp>
      <p:sp>
        <p:nvSpPr>
          <p:cNvPr id="3" name="Content Placeholder 2"/>
          <p:cNvSpPr>
            <a:spLocks noGrp="1"/>
          </p:cNvSpPr>
          <p:nvPr>
            <p:ph type="body" sz="quarter" idx="13"/>
          </p:nvPr>
        </p:nvSpPr>
        <p:spPr>
          <a:prstGeom prst="rect">
            <a:avLst/>
          </a:prstGeom>
        </p:spPr>
        <p:txBody>
          <a:bodyPr/>
          <a:lstStyle/>
          <a:p>
            <a:r>
              <a:rPr lang="en-AU" sz="2100" dirty="0"/>
              <a:t>Resources are independent – don’t need other resources to correctly interpret a resource</a:t>
            </a:r>
          </a:p>
          <a:p>
            <a:r>
              <a:rPr lang="en-US" sz="2100" dirty="0"/>
              <a:t>But a single resource doesn't say very much, but a collection of resources taken together creates a useful clinical record.</a:t>
            </a:r>
            <a:endParaRPr lang="en-AU" sz="1950" dirty="0"/>
          </a:p>
        </p:txBody>
      </p:sp>
    </p:spTree>
    <p:extLst>
      <p:ext uri="{BB962C8B-B14F-4D97-AF65-F5344CB8AC3E}">
        <p14:creationId xmlns:p14="http://schemas.microsoft.com/office/powerpoint/2010/main" val="801099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endParaRPr lang="en-US" dirty="0"/>
          </a:p>
        </p:txBody>
      </p:sp>
      <p:pic>
        <p:nvPicPr>
          <p:cNvPr id="5" name="Picture 4" descr="proced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2876" y="1284013"/>
            <a:ext cx="7791398" cy="3609995"/>
          </a:xfrm>
          <a:prstGeom prst="rect">
            <a:avLst/>
          </a:prstGeom>
        </p:spPr>
      </p:pic>
      <p:sp>
        <p:nvSpPr>
          <p:cNvPr id="7" name="Rectangle 6"/>
          <p:cNvSpPr/>
          <p:nvPr/>
        </p:nvSpPr>
        <p:spPr bwMode="auto">
          <a:xfrm>
            <a:off x="6462300" y="2634334"/>
            <a:ext cx="1782108" cy="1989644"/>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sp>
        <p:nvSpPr>
          <p:cNvPr id="8" name="Rounded Rectangle 7"/>
          <p:cNvSpPr/>
          <p:nvPr/>
        </p:nvSpPr>
        <p:spPr bwMode="auto">
          <a:xfrm>
            <a:off x="6570222" y="2750869"/>
            <a:ext cx="864096" cy="216024"/>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eaLnBrk="0" fontAlgn="base" hangingPunct="0">
              <a:spcBef>
                <a:spcPct val="0"/>
              </a:spcBef>
              <a:spcAft>
                <a:spcPct val="0"/>
              </a:spcAft>
            </a:pPr>
            <a:r>
              <a:rPr lang="en-US" sz="825" dirty="0">
                <a:latin typeface="Arial" charset="0"/>
              </a:rPr>
              <a:t>FHIR resource</a:t>
            </a:r>
          </a:p>
        </p:txBody>
      </p:sp>
      <p:sp>
        <p:nvSpPr>
          <p:cNvPr id="9" name="TextBox 8"/>
          <p:cNvSpPr txBox="1"/>
          <p:nvPr/>
        </p:nvSpPr>
        <p:spPr>
          <a:xfrm>
            <a:off x="6794523" y="3015532"/>
            <a:ext cx="1449886" cy="738664"/>
          </a:xfrm>
          <a:prstGeom prst="rect">
            <a:avLst/>
          </a:prstGeom>
          <a:noFill/>
        </p:spPr>
        <p:txBody>
          <a:bodyPr wrap="square" rtlCol="0">
            <a:spAutoFit/>
          </a:bodyPr>
          <a:lstStyle/>
          <a:p>
            <a:r>
              <a:rPr lang="en-AU" sz="1050" dirty="0"/>
              <a:t>“container” of information that represent something in the real world </a:t>
            </a:r>
            <a:endParaRPr lang="en-US" sz="1050" dirty="0"/>
          </a:p>
        </p:txBody>
      </p:sp>
      <p:cxnSp>
        <p:nvCxnSpPr>
          <p:cNvPr id="11" name="Curved Connector 10"/>
          <p:cNvCxnSpPr/>
          <p:nvPr/>
        </p:nvCxnSpPr>
        <p:spPr bwMode="auto">
          <a:xfrm>
            <a:off x="6578498" y="3926884"/>
            <a:ext cx="540060" cy="162018"/>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 name="TextBox 11"/>
          <p:cNvSpPr txBox="1"/>
          <p:nvPr/>
        </p:nvSpPr>
        <p:spPr>
          <a:xfrm>
            <a:off x="6786291" y="4160232"/>
            <a:ext cx="1134126" cy="415498"/>
          </a:xfrm>
          <a:prstGeom prst="rect">
            <a:avLst/>
          </a:prstGeom>
          <a:noFill/>
        </p:spPr>
        <p:txBody>
          <a:bodyPr wrap="square" rtlCol="0">
            <a:spAutoFit/>
          </a:bodyPr>
          <a:lstStyle/>
          <a:p>
            <a:r>
              <a:rPr lang="en-US" sz="1050" dirty="0"/>
              <a:t>Link between resources</a:t>
            </a:r>
          </a:p>
        </p:txBody>
      </p:sp>
    </p:spTree>
    <p:extLst>
      <p:ext uri="{BB962C8B-B14F-4D97-AF65-F5344CB8AC3E}">
        <p14:creationId xmlns:p14="http://schemas.microsoft.com/office/powerpoint/2010/main" val="332750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Taking a tour of a FHIR Resource </a:t>
            </a:r>
            <a:endParaRPr lang="en-AU" dirty="0"/>
          </a:p>
        </p:txBody>
      </p:sp>
      <p:sp>
        <p:nvSpPr>
          <p:cNvPr id="3" name="Content Placeholder 2"/>
          <p:cNvSpPr>
            <a:spLocks noGrp="1"/>
          </p:cNvSpPr>
          <p:nvPr>
            <p:ph type="body" sz="quarter" idx="13"/>
          </p:nvPr>
        </p:nvSpPr>
        <p:spPr>
          <a:prstGeom prst="rect">
            <a:avLst/>
          </a:prstGeom>
        </p:spPr>
        <p:txBody>
          <a:bodyPr/>
          <a:lstStyle/>
          <a:p>
            <a:r>
              <a:rPr lang="en-AU" sz="2100" dirty="0"/>
              <a:t>Scope and Usage Notes</a:t>
            </a:r>
          </a:p>
          <a:p>
            <a:r>
              <a:rPr lang="en-AU" sz="2100" dirty="0"/>
              <a:t>Resource Content (UML and XML)</a:t>
            </a:r>
          </a:p>
          <a:p>
            <a:r>
              <a:rPr lang="en-AU" sz="2100" dirty="0"/>
              <a:t>Terminology Bindings</a:t>
            </a:r>
          </a:p>
          <a:p>
            <a:r>
              <a:rPr lang="en-AU" sz="2100" dirty="0"/>
              <a:t>Constraints</a:t>
            </a:r>
          </a:p>
          <a:p>
            <a:r>
              <a:rPr lang="en-AU" sz="2100" dirty="0"/>
              <a:t>Implementation Issues</a:t>
            </a:r>
          </a:p>
          <a:p>
            <a:r>
              <a:rPr lang="en-AU" sz="2100" dirty="0"/>
              <a:t>Search Parameters</a:t>
            </a:r>
          </a:p>
          <a:p>
            <a:r>
              <a:rPr lang="en-AU" sz="2100" dirty="0"/>
              <a:t>Examples, Profiles, Formal Definitions</a:t>
            </a:r>
          </a:p>
          <a:p>
            <a:r>
              <a:rPr lang="en-AU" sz="2100" dirty="0"/>
              <a:t>Mappings to RIM, CDA, v2, etc</a:t>
            </a:r>
          </a:p>
        </p:txBody>
      </p:sp>
    </p:spTree>
    <p:extLst>
      <p:ext uri="{BB962C8B-B14F-4D97-AF65-F5344CB8AC3E}">
        <p14:creationId xmlns:p14="http://schemas.microsoft.com/office/powerpoint/2010/main" val="3137703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Anatomy of a Resource</a:t>
            </a:r>
            <a:br>
              <a:rPr lang="en-AU" dirty="0"/>
            </a:br>
            <a:r>
              <a:rPr lang="en-AU" sz="1600" b="0" dirty="0">
                <a:hlinkClick r:id="rId3"/>
              </a:rPr>
              <a:t>http://</a:t>
            </a:r>
            <a:r>
              <a:rPr lang="en-AU" sz="1600" b="0" dirty="0" smtClean="0">
                <a:hlinkClick r:id="rId3"/>
              </a:rPr>
              <a:t>hl7.org/fhir/summary.html#2.17.3</a:t>
            </a:r>
            <a:r>
              <a:rPr lang="en-AU" sz="1600" b="0" dirty="0" smtClean="0"/>
              <a:t> </a:t>
            </a:r>
            <a:endParaRPr lang="en-AU" b="0" dirty="0"/>
          </a:p>
        </p:txBody>
      </p:sp>
      <p:pic>
        <p:nvPicPr>
          <p:cNvPr id="13" name="Snagit_PPTDB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275" y="1257001"/>
            <a:ext cx="4544369" cy="3764129"/>
          </a:xfrm>
          <a:prstGeom prst="rect">
            <a:avLst/>
          </a:prstGeom>
        </p:spPr>
      </p:pic>
    </p:spTree>
    <p:extLst>
      <p:ext uri="{BB962C8B-B14F-4D97-AF65-F5344CB8AC3E}">
        <p14:creationId xmlns:p14="http://schemas.microsoft.com/office/powerpoint/2010/main" val="4186524393"/>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38893" y="212430"/>
            <a:ext cx="3812837" cy="4643284"/>
          </a:xfrm>
          <a:prstGeom prst="rect">
            <a:avLst/>
          </a:prstGeom>
          <a:noFill/>
          <a:ln w="9525">
            <a:noFill/>
            <a:miter lim="800000"/>
            <a:headEnd/>
            <a:tailEnd/>
          </a:ln>
        </p:spPr>
      </p:pic>
      <p:sp>
        <p:nvSpPr>
          <p:cNvPr id="11" name="Rectangle 10"/>
          <p:cNvSpPr/>
          <p:nvPr/>
        </p:nvSpPr>
        <p:spPr>
          <a:xfrm>
            <a:off x="1464535" y="843559"/>
            <a:ext cx="4062042" cy="81009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7" name="Text Box 3"/>
          <p:cNvSpPr txBox="1"/>
          <p:nvPr/>
        </p:nvSpPr>
        <p:spPr>
          <a:xfrm>
            <a:off x="5968833" y="951570"/>
            <a:ext cx="1798002" cy="54006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ea typeface="Calibri"/>
                <a:cs typeface="Times New Roman"/>
              </a:rPr>
              <a:t>Human Readable Summary</a:t>
            </a:r>
          </a:p>
        </p:txBody>
      </p:sp>
      <p:cxnSp>
        <p:nvCxnSpPr>
          <p:cNvPr id="8" name="Straight Arrow Connector 7"/>
          <p:cNvCxnSpPr/>
          <p:nvPr/>
        </p:nvCxnSpPr>
        <p:spPr>
          <a:xfrm flipH="1">
            <a:off x="5568963" y="1221600"/>
            <a:ext cx="40719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5957378" y="2733768"/>
            <a:ext cx="1800860" cy="1296144"/>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ea typeface="Calibri"/>
                <a:cs typeface="Times New Roman"/>
              </a:rPr>
              <a:t>Standard Data </a:t>
            </a:r>
            <a:br>
              <a:rPr lang="en-AU" sz="1200" dirty="0">
                <a:ea typeface="Calibri"/>
                <a:cs typeface="Times New Roman"/>
              </a:rPr>
            </a:br>
            <a:r>
              <a:rPr lang="en-AU" sz="1200" dirty="0">
                <a:ea typeface="Calibri"/>
                <a:cs typeface="Times New Roman"/>
              </a:rPr>
              <a:t>Content:</a:t>
            </a:r>
          </a:p>
          <a:p>
            <a:pPr marL="257175" indent="-257175">
              <a:lnSpc>
                <a:spcPct val="115000"/>
              </a:lnSpc>
              <a:buFont typeface="Symbol"/>
              <a:buChar char=""/>
            </a:pPr>
            <a:r>
              <a:rPr lang="en-AU" sz="900" dirty="0">
                <a:ea typeface="Calibri"/>
                <a:cs typeface="Times New Roman"/>
              </a:rPr>
              <a:t>MRN</a:t>
            </a:r>
            <a:endParaRPr lang="en-AU" sz="1200" dirty="0">
              <a:ea typeface="Calibri"/>
              <a:cs typeface="Times New Roman"/>
            </a:endParaRPr>
          </a:p>
          <a:p>
            <a:pPr marL="257175" indent="-257175">
              <a:lnSpc>
                <a:spcPct val="115000"/>
              </a:lnSpc>
              <a:buFont typeface="Symbol"/>
              <a:buChar char=""/>
            </a:pPr>
            <a:r>
              <a:rPr lang="en-AU" sz="900" dirty="0">
                <a:ea typeface="Calibri"/>
                <a:cs typeface="Times New Roman"/>
              </a:rPr>
              <a:t>Name</a:t>
            </a:r>
            <a:endParaRPr lang="en-AU" sz="1200" dirty="0">
              <a:ea typeface="Calibri"/>
              <a:cs typeface="Times New Roman"/>
            </a:endParaRPr>
          </a:p>
          <a:p>
            <a:pPr marL="257175" indent="-257175">
              <a:lnSpc>
                <a:spcPct val="115000"/>
              </a:lnSpc>
              <a:buFont typeface="Symbol"/>
              <a:buChar char=""/>
            </a:pPr>
            <a:r>
              <a:rPr lang="en-AU" sz="900" dirty="0">
                <a:ea typeface="Calibri"/>
                <a:cs typeface="Times New Roman"/>
              </a:rPr>
              <a:t>Gender</a:t>
            </a:r>
            <a:endParaRPr lang="en-AU" sz="1200" dirty="0">
              <a:ea typeface="Calibri"/>
              <a:cs typeface="Times New Roman"/>
            </a:endParaRPr>
          </a:p>
          <a:p>
            <a:pPr marL="257175" indent="-257175">
              <a:lnSpc>
                <a:spcPct val="115000"/>
              </a:lnSpc>
              <a:buFont typeface="Symbol"/>
              <a:buChar char=""/>
            </a:pPr>
            <a:r>
              <a:rPr lang="en-AU" sz="900" dirty="0">
                <a:ea typeface="Calibri"/>
                <a:cs typeface="Times New Roman"/>
              </a:rPr>
              <a:t>Date of Birth</a:t>
            </a:r>
            <a:endParaRPr lang="en-AU" sz="1200" dirty="0">
              <a:ea typeface="Calibri"/>
              <a:cs typeface="Times New Roman"/>
            </a:endParaRPr>
          </a:p>
          <a:p>
            <a:pPr marL="257175" indent="-257175">
              <a:lnSpc>
                <a:spcPct val="115000"/>
              </a:lnSpc>
              <a:spcAft>
                <a:spcPts val="750"/>
              </a:spcAft>
              <a:buFont typeface="Symbol"/>
              <a:buChar char=""/>
            </a:pPr>
            <a:r>
              <a:rPr lang="en-AU" sz="900" dirty="0">
                <a:ea typeface="Calibri"/>
                <a:cs typeface="Times New Roman"/>
              </a:rPr>
              <a:t>Provider</a:t>
            </a:r>
            <a:endParaRPr lang="en-AU" sz="1200" dirty="0">
              <a:ea typeface="Calibri"/>
              <a:cs typeface="Times New Roman"/>
            </a:endParaRPr>
          </a:p>
        </p:txBody>
      </p:sp>
      <p:cxnSp>
        <p:nvCxnSpPr>
          <p:cNvPr id="10" name="Straight Arrow Connector 9"/>
          <p:cNvCxnSpPr/>
          <p:nvPr/>
        </p:nvCxnSpPr>
        <p:spPr>
          <a:xfrm flipH="1">
            <a:off x="5541054" y="3407556"/>
            <a:ext cx="40767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1464536" y="2193708"/>
            <a:ext cx="4079573" cy="2592288"/>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13" name="Rectangle 12"/>
          <p:cNvSpPr/>
          <p:nvPr/>
        </p:nvSpPr>
        <p:spPr>
          <a:xfrm>
            <a:off x="1457656" y="1707654"/>
            <a:ext cx="4062042" cy="432048"/>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14" name="Text Box 10"/>
          <p:cNvSpPr txBox="1"/>
          <p:nvPr/>
        </p:nvSpPr>
        <p:spPr>
          <a:xfrm>
            <a:off x="5957378" y="1653649"/>
            <a:ext cx="1800860" cy="492919"/>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solidFill>
                  <a:schemeClr val="tx1"/>
                </a:solidFill>
                <a:ea typeface="Calibri"/>
                <a:cs typeface="Times New Roman"/>
              </a:rPr>
              <a:t>Extension with reference to its definition</a:t>
            </a:r>
          </a:p>
        </p:txBody>
      </p:sp>
      <p:cxnSp>
        <p:nvCxnSpPr>
          <p:cNvPr id="15" name="Straight Arrow Connector 14"/>
          <p:cNvCxnSpPr/>
          <p:nvPr/>
        </p:nvCxnSpPr>
        <p:spPr>
          <a:xfrm flipH="1">
            <a:off x="5549817" y="1869672"/>
            <a:ext cx="405765" cy="3432"/>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1464535" y="318410"/>
            <a:ext cx="4062042" cy="471143"/>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17" name="Text Box 3"/>
          <p:cNvSpPr txBox="1"/>
          <p:nvPr/>
        </p:nvSpPr>
        <p:spPr>
          <a:xfrm>
            <a:off x="5968833" y="411510"/>
            <a:ext cx="1798002" cy="289019"/>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ea typeface="Calibri"/>
                <a:cs typeface="Times New Roman"/>
              </a:rPr>
              <a:t>Identity &amp; Metadata</a:t>
            </a:r>
          </a:p>
        </p:txBody>
      </p:sp>
      <p:cxnSp>
        <p:nvCxnSpPr>
          <p:cNvPr id="18" name="Straight Arrow Connector 17"/>
          <p:cNvCxnSpPr/>
          <p:nvPr/>
        </p:nvCxnSpPr>
        <p:spPr>
          <a:xfrm flipH="1">
            <a:off x="5568963" y="573528"/>
            <a:ext cx="407194"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99893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AF7B4583-F935-4894-BCDA-C4370AC07C5F}"/>
              </a:ext>
            </a:extLst>
          </p:cNvPr>
          <p:cNvSpPr>
            <a:spLocks noGrp="1"/>
          </p:cNvSpPr>
          <p:nvPr>
            <p:ph type="title"/>
          </p:nvPr>
        </p:nvSpPr>
        <p:spPr/>
        <p:txBody>
          <a:bodyPr/>
          <a:lstStyle/>
          <a:p>
            <a:r>
              <a:rPr lang="en-US" dirty="0"/>
              <a:t>Credit</a:t>
            </a:r>
          </a:p>
        </p:txBody>
      </p:sp>
      <p:sp>
        <p:nvSpPr>
          <p:cNvPr id="8" name="Content Placeholder 7">
            <a:extLst>
              <a:ext uri="{FF2B5EF4-FFF2-40B4-BE49-F238E27FC236}">
                <a16:creationId xmlns="" xmlns:a16="http://schemas.microsoft.com/office/drawing/2014/main" id="{12969102-4DC6-4A57-9E3A-CBA4366DFA70}"/>
              </a:ext>
            </a:extLst>
          </p:cNvPr>
          <p:cNvSpPr>
            <a:spLocks noGrp="1"/>
          </p:cNvSpPr>
          <p:nvPr>
            <p:ph type="body" sz="quarter" idx="13"/>
          </p:nvPr>
        </p:nvSpPr>
        <p:spPr/>
        <p:txBody>
          <a:bodyPr/>
          <a:lstStyle/>
          <a:p>
            <a:r>
              <a:rPr lang="en-US" dirty="0"/>
              <a:t>Grahame Grieve</a:t>
            </a:r>
          </a:p>
          <a:p>
            <a:r>
              <a:rPr lang="en-US" dirty="0"/>
              <a:t>Lloyd McKenzie</a:t>
            </a:r>
          </a:p>
          <a:p>
            <a:r>
              <a:rPr lang="en-US" dirty="0" err="1"/>
              <a:t>Ewout</a:t>
            </a:r>
            <a:r>
              <a:rPr lang="en-US" dirty="0"/>
              <a:t> Kramer</a:t>
            </a:r>
          </a:p>
          <a:p>
            <a:r>
              <a:rPr lang="en-US" dirty="0"/>
              <a:t>David Hay</a:t>
            </a:r>
          </a:p>
          <a:p>
            <a:r>
              <a:rPr lang="en-US" dirty="0"/>
              <a:t>Josh Mandel</a:t>
            </a:r>
          </a:p>
          <a:p>
            <a:r>
              <a:rPr lang="en-US" dirty="0"/>
              <a:t>Brett </a:t>
            </a:r>
            <a:r>
              <a:rPr lang="en-US" dirty="0" err="1"/>
              <a:t>Marquard</a:t>
            </a:r>
            <a:r>
              <a:rPr lang="en-US" dirty="0"/>
              <a:t> </a:t>
            </a:r>
          </a:p>
          <a:p>
            <a:r>
              <a:rPr lang="en-US" dirty="0" smtClean="0"/>
              <a:t>Rik </a:t>
            </a:r>
            <a:r>
              <a:rPr lang="en-US" dirty="0" err="1" smtClean="0"/>
              <a:t>Smithes</a:t>
            </a:r>
            <a:endParaRPr lang="en-US" dirty="0"/>
          </a:p>
          <a:p>
            <a:endParaRPr lang="en-US" dirty="0"/>
          </a:p>
        </p:txBody>
      </p:sp>
      <p:sp>
        <p:nvSpPr>
          <p:cNvPr id="2" name="Footer Placeholder 1">
            <a:extLst>
              <a:ext uri="{FF2B5EF4-FFF2-40B4-BE49-F238E27FC236}">
                <a16:creationId xmlns="" xmlns:a16="http://schemas.microsoft.com/office/drawing/2014/main" id="{12A36B17-60AD-40D9-B33D-C4B147E58C6F}"/>
              </a:ext>
            </a:extLst>
          </p:cNvPr>
          <p:cNvSpPr>
            <a:spLocks noGrp="1"/>
          </p:cNvSpPr>
          <p:nvPr>
            <p:ph type="ftr" sz="quarter" idx="10"/>
          </p:nvPr>
        </p:nvSpPr>
        <p:spPr/>
        <p:txBody>
          <a:body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sp>
        <p:nvSpPr>
          <p:cNvPr id="6" name="Slide Number Placeholder 5">
            <a:extLst>
              <a:ext uri="{FF2B5EF4-FFF2-40B4-BE49-F238E27FC236}">
                <a16:creationId xmlns="" xmlns:a16="http://schemas.microsoft.com/office/drawing/2014/main" id="{07B16E94-221A-418E-A0E5-BE63452C9BCB}"/>
              </a:ext>
            </a:extLst>
          </p:cNvPr>
          <p:cNvSpPr>
            <a:spLocks noGrp="1"/>
          </p:cNvSpPr>
          <p:nvPr>
            <p:ph type="sldNum" sz="quarter" idx="11"/>
          </p:nvPr>
        </p:nvSpPr>
        <p:spPr/>
        <p:txBody>
          <a:bodyPr/>
          <a:lstStyle/>
          <a:p>
            <a:fld id="{CEB45A3F-552B-4961-AC9A-06435CED62A6}" type="slidenum">
              <a:rPr lang="en-US" smtClean="0"/>
              <a:pPr/>
              <a:t>4</a:t>
            </a:fld>
            <a:endParaRPr lang="en-US"/>
          </a:p>
        </p:txBody>
      </p:sp>
    </p:spTree>
    <p:extLst>
      <p:ext uri="{BB962C8B-B14F-4D97-AF65-F5344CB8AC3E}">
        <p14:creationId xmlns:p14="http://schemas.microsoft.com/office/powerpoint/2010/main" val="19202754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297" y="1221601"/>
            <a:ext cx="6981063" cy="3521837"/>
          </a:xfrm>
          <a:prstGeom prst="rect">
            <a:avLst/>
          </a:prstGeom>
        </p:spPr>
      </p:pic>
    </p:spTree>
    <p:extLst>
      <p:ext uri="{BB962C8B-B14F-4D97-AF65-F5344CB8AC3E}">
        <p14:creationId xmlns:p14="http://schemas.microsoft.com/office/powerpoint/2010/main" val="309235823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Elements</a:t>
            </a:r>
            <a:endParaRPr lang="en-CA" dirty="0"/>
          </a:p>
        </p:txBody>
      </p:sp>
      <p:sp>
        <p:nvSpPr>
          <p:cNvPr id="4" name="Text Placeholder 3"/>
          <p:cNvSpPr>
            <a:spLocks noGrp="1"/>
          </p:cNvSpPr>
          <p:nvPr>
            <p:ph type="body" sz="quarter" idx="13"/>
          </p:nvPr>
        </p:nvSpPr>
        <p:spPr/>
        <p:txBody>
          <a:bodyPr/>
          <a:lstStyle/>
          <a:p>
            <a:r>
              <a:rPr lang="en-US" sz="2400" dirty="0"/>
              <a:t>Each Resource is composed of about 20-40 resource “elements”</a:t>
            </a:r>
          </a:p>
          <a:p>
            <a:r>
              <a:rPr lang="en-US" sz="2400" dirty="0"/>
              <a:t>Each resource element is defined by:</a:t>
            </a:r>
          </a:p>
          <a:p>
            <a:pPr lvl="1"/>
            <a:r>
              <a:rPr lang="en-US" sz="1600" dirty="0"/>
              <a:t>Name</a:t>
            </a:r>
          </a:p>
          <a:p>
            <a:pPr lvl="1"/>
            <a:r>
              <a:rPr lang="en-US" sz="1600" dirty="0"/>
              <a:t>Cardinality</a:t>
            </a:r>
          </a:p>
          <a:p>
            <a:pPr lvl="1"/>
            <a:r>
              <a:rPr lang="en-US" sz="1600" dirty="0"/>
              <a:t>Type (Data type or structural resource)</a:t>
            </a:r>
          </a:p>
          <a:p>
            <a:pPr lvl="1"/>
            <a:r>
              <a:rPr lang="en-US" sz="1600" dirty="0"/>
              <a:t>Description</a:t>
            </a:r>
          </a:p>
          <a:p>
            <a:pPr lvl="1"/>
            <a:r>
              <a:rPr lang="en-US" sz="1600" dirty="0"/>
              <a:t>Terminology Binding</a:t>
            </a:r>
          </a:p>
          <a:p>
            <a:pPr lvl="1"/>
            <a:r>
              <a:rPr lang="en-US" sz="1600" dirty="0"/>
              <a:t>Other stuff (Comments, Constraints, Summary Flags, mappings, etc.)</a:t>
            </a:r>
          </a:p>
          <a:p>
            <a:pPr marL="0" indent="0">
              <a:buNone/>
            </a:pPr>
            <a:endParaRPr lang="en-US" sz="2800" dirty="0"/>
          </a:p>
          <a:p>
            <a:endParaRPr lang="en-US" sz="2800" dirty="0"/>
          </a:p>
          <a:p>
            <a:pPr marL="0" indent="0">
              <a:buNone/>
            </a:pPr>
            <a:endParaRPr lang="en-US" sz="2800" dirty="0"/>
          </a:p>
        </p:txBody>
      </p:sp>
    </p:spTree>
    <p:extLst>
      <p:ext uri="{BB962C8B-B14F-4D97-AF65-F5344CB8AC3E}">
        <p14:creationId xmlns:p14="http://schemas.microsoft.com/office/powerpoint/2010/main" val="18101543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Primitive</a:t>
            </a:r>
            <a:endParaRPr lang="en-CA" dirty="0"/>
          </a:p>
        </p:txBody>
      </p:sp>
      <p:sp>
        <p:nvSpPr>
          <p:cNvPr id="4" name="Text Placeholder 3"/>
          <p:cNvSpPr>
            <a:spLocks noGrp="1"/>
          </p:cNvSpPr>
          <p:nvPr>
            <p:ph type="body" idx="4294967295"/>
          </p:nvPr>
        </p:nvSpPr>
        <p:spPr/>
        <p:txBody>
          <a:bodyPr/>
          <a:lstStyle/>
          <a:p>
            <a:endParaRPr lang="en-US" dirty="0"/>
          </a:p>
          <a:p>
            <a:endParaRPr lang="en-US" dirty="0"/>
          </a:p>
          <a:p>
            <a:endParaRPr lang="en-US" dirty="0"/>
          </a:p>
          <a:p>
            <a:endParaRPr lang="en-US" dirty="0"/>
          </a:p>
          <a:p>
            <a:endParaRPr lang="en-US" sz="2100" dirty="0"/>
          </a:p>
          <a:p>
            <a:r>
              <a:rPr lang="en-US" sz="2000" dirty="0"/>
              <a:t>Based on w3c schema and ISO data types</a:t>
            </a:r>
          </a:p>
          <a:p>
            <a:r>
              <a:rPr lang="en-US" sz="2000" dirty="0"/>
              <a:t>Simplified – Stick to the “80% rule” – only expose what most will use</a:t>
            </a:r>
          </a:p>
        </p:txBody>
      </p:sp>
      <p:pic>
        <p:nvPicPr>
          <p:cNvPr id="6" name="Picture 5" descr="Screen Shot 2015-04-26 at 8.49.53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7355" y="1323976"/>
            <a:ext cx="5544945" cy="2212891"/>
          </a:xfrm>
          <a:prstGeom prst="rect">
            <a:avLst/>
          </a:prstGeom>
        </p:spPr>
      </p:pic>
    </p:spTree>
    <p:extLst>
      <p:ext uri="{BB962C8B-B14F-4D97-AF65-F5344CB8AC3E}">
        <p14:creationId xmlns:p14="http://schemas.microsoft.com/office/powerpoint/2010/main" val="3929499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6 at 8.47.59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8416" y="597142"/>
            <a:ext cx="4300061" cy="4461960"/>
          </a:xfrm>
          <a:prstGeom prst="rect">
            <a:avLst/>
          </a:prstGeom>
        </p:spPr>
      </p:pic>
      <p:sp>
        <p:nvSpPr>
          <p:cNvPr id="2" name="Title 1"/>
          <p:cNvSpPr>
            <a:spLocks noGrp="1"/>
          </p:cNvSpPr>
          <p:nvPr>
            <p:ph type="title"/>
          </p:nvPr>
        </p:nvSpPr>
        <p:spPr/>
        <p:txBody>
          <a:bodyPr/>
          <a:lstStyle/>
          <a:p>
            <a:r>
              <a:rPr lang="en-US" dirty="0"/>
              <a:t>Data types: Complex</a:t>
            </a:r>
          </a:p>
        </p:txBody>
      </p:sp>
    </p:spTree>
    <p:extLst>
      <p:ext uri="{BB962C8B-B14F-4D97-AF65-F5344CB8AC3E}">
        <p14:creationId xmlns:p14="http://schemas.microsoft.com/office/powerpoint/2010/main" val="2366096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Properties</a:t>
            </a:r>
          </a:p>
        </p:txBody>
      </p:sp>
      <p:sp>
        <p:nvSpPr>
          <p:cNvPr id="3" name="Content Placeholder 2"/>
          <p:cNvSpPr>
            <a:spLocks noGrp="1"/>
          </p:cNvSpPr>
          <p:nvPr>
            <p:ph idx="4294967295"/>
          </p:nvPr>
        </p:nvSpPr>
        <p:spPr>
          <a:xfrm>
            <a:off x="1709682" y="3759882"/>
            <a:ext cx="5732394" cy="810090"/>
          </a:xfrm>
          <a:prstGeom prst="rect">
            <a:avLst/>
          </a:prstGeom>
        </p:spPr>
        <p:txBody>
          <a:bodyPr>
            <a:normAutofit fontScale="55000" lnSpcReduction="20000"/>
          </a:bodyPr>
          <a:lstStyle/>
          <a:p>
            <a:r>
              <a:rPr lang="en-US" dirty="0"/>
              <a:t>Where a property can have different datatypes</a:t>
            </a:r>
          </a:p>
          <a:p>
            <a:r>
              <a:rPr lang="en-US" dirty="0"/>
              <a:t>Can use a profile to restrict to specific type</a:t>
            </a:r>
          </a:p>
          <a:p>
            <a:pPr lvl="1"/>
            <a:r>
              <a:rPr lang="en-US" dirty="0"/>
              <a:t>To come!</a:t>
            </a:r>
          </a:p>
        </p:txBody>
      </p:sp>
      <p:pic>
        <p:nvPicPr>
          <p:cNvPr id="4" name="Picture 3" descr="Screen Shot 2015-07-21 at 7.13.4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5646" y="1221600"/>
            <a:ext cx="6200775" cy="2066925"/>
          </a:xfrm>
          <a:prstGeom prst="rect">
            <a:avLst/>
          </a:prstGeom>
        </p:spPr>
      </p:pic>
      <p:pic>
        <p:nvPicPr>
          <p:cNvPr id="5" name="Picture 4" descr="circle.png"/>
          <p:cNvPicPr>
            <a:picLocks noChangeAspect="1"/>
          </p:cNvPicPr>
          <p:nvPr/>
        </p:nvPicPr>
        <p:blipFill>
          <a:blip r:embed="rId3" cstate="print"/>
          <a:stretch>
            <a:fillRect/>
          </a:stretch>
        </p:blipFill>
        <p:spPr>
          <a:xfrm>
            <a:off x="1385646" y="2247714"/>
            <a:ext cx="2357479" cy="1080120"/>
          </a:xfrm>
          <a:prstGeom prst="rect">
            <a:avLst/>
          </a:prstGeom>
        </p:spPr>
      </p:pic>
      <p:pic>
        <p:nvPicPr>
          <p:cNvPr id="6" name="Picture 5" descr="circle.png"/>
          <p:cNvPicPr>
            <a:picLocks noChangeAspect="1"/>
          </p:cNvPicPr>
          <p:nvPr/>
        </p:nvPicPr>
        <p:blipFill>
          <a:blip r:embed="rId3" cstate="print"/>
          <a:stretch>
            <a:fillRect/>
          </a:stretch>
        </p:blipFill>
        <p:spPr>
          <a:xfrm>
            <a:off x="1331640" y="1113588"/>
            <a:ext cx="2322258" cy="1063983"/>
          </a:xfrm>
          <a:prstGeom prst="rect">
            <a:avLst/>
          </a:prstGeom>
        </p:spPr>
      </p:pic>
    </p:spTree>
    <p:extLst>
      <p:ext uri="{BB962C8B-B14F-4D97-AF65-F5344CB8AC3E}">
        <p14:creationId xmlns:p14="http://schemas.microsoft.com/office/powerpoint/2010/main" val="2627350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&amp; Notes</a:t>
            </a:r>
            <a:endParaRPr lang="en-CA" dirty="0"/>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06672" y="983753"/>
            <a:ext cx="5843550" cy="345931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842055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Identifiers	</a:t>
            </a:r>
          </a:p>
        </p:txBody>
      </p:sp>
      <p:sp>
        <p:nvSpPr>
          <p:cNvPr id="3" name="Content Placeholder 2"/>
          <p:cNvSpPr>
            <a:spLocks noGrp="1"/>
          </p:cNvSpPr>
          <p:nvPr>
            <p:ph idx="4294967295"/>
          </p:nvPr>
        </p:nvSpPr>
        <p:spPr>
          <a:xfrm>
            <a:off x="683568" y="1491630"/>
            <a:ext cx="6966774" cy="2916324"/>
          </a:xfrm>
          <a:prstGeom prst="rect">
            <a:avLst/>
          </a:prstGeom>
        </p:spPr>
        <p:txBody>
          <a:bodyPr/>
          <a:lstStyle/>
          <a:p>
            <a:r>
              <a:rPr lang="en-US" sz="2400" dirty="0"/>
              <a:t>2 different ‘sorts’ of identity</a:t>
            </a:r>
          </a:p>
          <a:p>
            <a:pPr lvl="1"/>
            <a:r>
              <a:rPr lang="en-US" sz="2100" b="1" dirty="0" smtClean="0"/>
              <a:t>id</a:t>
            </a:r>
            <a:r>
              <a:rPr lang="en-US" sz="2100" dirty="0" smtClean="0"/>
              <a:t> - identifies </a:t>
            </a:r>
            <a:r>
              <a:rPr lang="en-US" sz="2100" dirty="0"/>
              <a:t>a resource on a (REST) server</a:t>
            </a:r>
          </a:p>
          <a:p>
            <a:pPr lvl="2"/>
            <a:r>
              <a:rPr lang="en-US" sz="2100" dirty="0"/>
              <a:t>Is Metadata</a:t>
            </a:r>
          </a:p>
          <a:p>
            <a:pPr lvl="2"/>
            <a:r>
              <a:rPr lang="en-US" sz="2100" dirty="0"/>
              <a:t>Will change between servers</a:t>
            </a:r>
          </a:p>
          <a:p>
            <a:pPr lvl="1"/>
            <a:r>
              <a:rPr lang="en-US" sz="2100" b="1" dirty="0" smtClean="0"/>
              <a:t>identifier</a:t>
            </a:r>
            <a:endParaRPr lang="en-US" sz="2100" b="1" dirty="0"/>
          </a:p>
          <a:p>
            <a:pPr lvl="2"/>
            <a:r>
              <a:rPr lang="en-US" sz="2100" dirty="0"/>
              <a:t>Business identifier</a:t>
            </a:r>
          </a:p>
          <a:p>
            <a:pPr lvl="2"/>
            <a:r>
              <a:rPr lang="en-US" sz="2100" dirty="0"/>
              <a:t>Is an element in the (core) resource</a:t>
            </a:r>
          </a:p>
          <a:p>
            <a:pPr lvl="2"/>
            <a:endParaRPr lang="en-US" dirty="0"/>
          </a:p>
        </p:txBody>
      </p:sp>
    </p:spTree>
    <p:extLst>
      <p:ext uri="{BB962C8B-B14F-4D97-AF65-F5344CB8AC3E}">
        <p14:creationId xmlns:p14="http://schemas.microsoft.com/office/powerpoint/2010/main" val="3836596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a:t>
            </a:r>
            <a:r>
              <a:rPr lang="en-US" dirty="0" smtClean="0"/>
              <a:t>“id”</a:t>
            </a:r>
            <a:endParaRPr lang="en-US" dirty="0"/>
          </a:p>
        </p:txBody>
      </p:sp>
      <p:sp>
        <p:nvSpPr>
          <p:cNvPr id="3" name="Content Placeholder 2"/>
          <p:cNvSpPr>
            <a:spLocks noGrp="1"/>
          </p:cNvSpPr>
          <p:nvPr>
            <p:ph idx="4294967295"/>
          </p:nvPr>
        </p:nvSpPr>
        <p:spPr>
          <a:xfrm>
            <a:off x="1382641" y="1138843"/>
            <a:ext cx="6425631" cy="2161309"/>
          </a:xfrm>
        </p:spPr>
        <p:txBody>
          <a:bodyPr/>
          <a:lstStyle/>
          <a:p>
            <a:pPr marL="0" indent="0">
              <a:buNone/>
            </a:pPr>
            <a:endParaRPr lang="en-US" dirty="0">
              <a:solidFill>
                <a:srgbClr val="636360"/>
              </a:solidFill>
            </a:endParaRPr>
          </a:p>
          <a:p>
            <a:pPr lvl="1"/>
            <a:endParaRPr lang="en-US" dirty="0">
              <a:solidFill>
                <a:srgbClr val="636360"/>
              </a:solidFill>
            </a:endParaRPr>
          </a:p>
          <a:p>
            <a:pPr lvl="1"/>
            <a:r>
              <a:rPr lang="en-US" sz="2000" b="1" dirty="0" smtClean="0">
                <a:latin typeface="Courier New" pitchFamily="49" charset="0"/>
                <a:cs typeface="Courier New" pitchFamily="49" charset="0"/>
              </a:rPr>
              <a:t>https</a:t>
            </a:r>
            <a:r>
              <a:rPr lang="en-US" sz="2000" b="1" dirty="0">
                <a:latin typeface="Courier New" pitchFamily="49" charset="0"/>
                <a:cs typeface="Courier New" pitchFamily="49" charset="0"/>
              </a:rPr>
              <a:t>://server.org/fhir/Patient/1234</a:t>
            </a:r>
          </a:p>
        </p:txBody>
      </p:sp>
      <p:sp>
        <p:nvSpPr>
          <p:cNvPr id="6" name="Left Brace 5"/>
          <p:cNvSpPr/>
          <p:nvPr/>
        </p:nvSpPr>
        <p:spPr bwMode="auto">
          <a:xfrm rot="16200000">
            <a:off x="3759684" y="949343"/>
            <a:ext cx="285750" cy="349912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3385799" y="2809101"/>
            <a:ext cx="1069524" cy="369332"/>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6169460" y="1508707"/>
            <a:ext cx="351475" cy="1062119"/>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7159439" y="2309578"/>
            <a:ext cx="285749" cy="702078"/>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5814137" y="1608446"/>
            <a:ext cx="1582484" cy="369332"/>
          </a:xfrm>
          <a:prstGeom prst="rect">
            <a:avLst/>
          </a:prstGeom>
          <a:noFill/>
        </p:spPr>
        <p:txBody>
          <a:bodyPr wrap="none" rtlCol="0">
            <a:spAutoFit/>
          </a:bodyPr>
          <a:lstStyle/>
          <a:p>
            <a:r>
              <a:rPr lang="en-US" dirty="0">
                <a:solidFill>
                  <a:srgbClr val="636360"/>
                </a:solidFill>
              </a:rPr>
              <a:t>resource type</a:t>
            </a:r>
          </a:p>
        </p:txBody>
      </p:sp>
      <p:sp>
        <p:nvSpPr>
          <p:cNvPr id="11" name="TextBox 10"/>
          <p:cNvSpPr txBox="1"/>
          <p:nvPr/>
        </p:nvSpPr>
        <p:spPr>
          <a:xfrm>
            <a:off x="7113292" y="2814426"/>
            <a:ext cx="378042" cy="369332"/>
          </a:xfrm>
          <a:prstGeom prst="rect">
            <a:avLst/>
          </a:prstGeom>
          <a:noFill/>
        </p:spPr>
        <p:txBody>
          <a:bodyPr wrap="square" rtlCol="0">
            <a:spAutoFit/>
          </a:bodyPr>
          <a:lstStyle/>
          <a:p>
            <a:r>
              <a:rPr lang="en-US" dirty="0">
                <a:solidFill>
                  <a:srgbClr val="636360"/>
                </a:solidFill>
              </a:rPr>
              <a:t>id</a:t>
            </a:r>
          </a:p>
        </p:txBody>
      </p:sp>
      <p:sp>
        <p:nvSpPr>
          <p:cNvPr id="12" name="TextBox 11"/>
          <p:cNvSpPr txBox="1"/>
          <p:nvPr/>
        </p:nvSpPr>
        <p:spPr>
          <a:xfrm>
            <a:off x="1493658" y="3543859"/>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
        <p:nvSpPr>
          <p:cNvPr id="13" name="Slide Number Placeholder 3">
            <a:extLst>
              <a:ext uri="{FF2B5EF4-FFF2-40B4-BE49-F238E27FC236}">
                <a16:creationId xmlns="" xmlns:a16="http://schemas.microsoft.com/office/drawing/2014/main" id="{6A54EFA8-C5F5-49AF-B296-7DF28F6A2440}"/>
              </a:ext>
            </a:extLst>
          </p:cNvPr>
          <p:cNvSpPr>
            <a:spLocks noGrp="1"/>
          </p:cNvSpPr>
          <p:nvPr>
            <p:ph type="sldNum" sz="quarter" idx="4294967295"/>
          </p:nvPr>
        </p:nvSpPr>
        <p:spPr>
          <a:xfrm>
            <a:off x="179512" y="4728177"/>
            <a:ext cx="720080" cy="165832"/>
          </a:xfrm>
          <a:prstGeom prst="rect">
            <a:avLst/>
          </a:prstGeom>
        </p:spPr>
        <p:txBody>
          <a:bodyPr/>
          <a:lstStyle/>
          <a:p>
            <a:fld id="{5CC3E5C4-3E2B-40F1-9F2B-C46CEB0C88DF}" type="slidenum">
              <a:rPr lang="en-CA" smtClean="0"/>
              <a:pPr/>
              <a:t>47</a:t>
            </a:fld>
            <a:endParaRPr lang="en-CA" dirty="0"/>
          </a:p>
        </p:txBody>
      </p:sp>
    </p:spTree>
    <p:extLst>
      <p:ext uri="{BB962C8B-B14F-4D97-AF65-F5344CB8AC3E}">
        <p14:creationId xmlns:p14="http://schemas.microsoft.com/office/powerpoint/2010/main" val="1582474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 Example</a:t>
            </a:r>
          </a:p>
        </p:txBody>
      </p:sp>
      <p:pic>
        <p:nvPicPr>
          <p:cNvPr id="15" name="Snagit_PPT4ED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9" y="1213811"/>
            <a:ext cx="5208311" cy="2032214"/>
          </a:xfrm>
          <a:prstGeom prst="rect">
            <a:avLst/>
          </a:prstGeom>
        </p:spPr>
      </p:pic>
      <p:sp>
        <p:nvSpPr>
          <p:cNvPr id="6" name="TextBox 5">
            <a:extLst>
              <a:ext uri="{FF2B5EF4-FFF2-40B4-BE49-F238E27FC236}">
                <a16:creationId xmlns="" xmlns:a16="http://schemas.microsoft.com/office/drawing/2014/main" id="{C1E0EFBD-B806-4CEA-BC84-34316CA47A4E}"/>
              </a:ext>
            </a:extLst>
          </p:cNvPr>
          <p:cNvSpPr txBox="1"/>
          <p:nvPr/>
        </p:nvSpPr>
        <p:spPr>
          <a:xfrm>
            <a:off x="596272" y="3525436"/>
            <a:ext cx="7932431" cy="923330"/>
          </a:xfrm>
          <a:prstGeom prst="rect">
            <a:avLst/>
          </a:prstGeom>
          <a:noFill/>
        </p:spPr>
        <p:txBody>
          <a:bodyPr wrap="square" rtlCol="0">
            <a:spAutoFit/>
          </a:bodyPr>
          <a:lstStyle/>
          <a:p>
            <a:r>
              <a:rPr lang="en-US" b="1" dirty="0" smtClean="0">
                <a:solidFill>
                  <a:srgbClr val="636360"/>
                </a:solidFill>
              </a:rPr>
              <a:t>id </a:t>
            </a:r>
            <a:r>
              <a:rPr lang="en-US" b="1" dirty="0" smtClean="0">
                <a:solidFill>
                  <a:srgbClr val="636360"/>
                </a:solidFill>
                <a:sym typeface="Wingdings" panose="05000000000000000000" pitchFamily="2" charset="2"/>
              </a:rPr>
              <a:t> </a:t>
            </a:r>
            <a:r>
              <a:rPr lang="en-US" dirty="0" smtClean="0">
                <a:solidFill>
                  <a:srgbClr val="636360"/>
                </a:solidFill>
              </a:rPr>
              <a:t>is </a:t>
            </a:r>
            <a:r>
              <a:rPr lang="en-US" dirty="0">
                <a:solidFill>
                  <a:srgbClr val="636360"/>
                </a:solidFill>
              </a:rPr>
              <a:t>metadata, and a location that can be used for direct URL </a:t>
            </a:r>
            <a:r>
              <a:rPr lang="en-US" dirty="0" smtClean="0">
                <a:solidFill>
                  <a:srgbClr val="636360"/>
                </a:solidFill>
              </a:rPr>
              <a:t>access</a:t>
            </a:r>
          </a:p>
          <a:p>
            <a:r>
              <a:rPr lang="en-US" b="1" dirty="0" smtClean="0">
                <a:solidFill>
                  <a:srgbClr val="636360"/>
                </a:solidFill>
              </a:rPr>
              <a:t>identifier </a:t>
            </a:r>
            <a:r>
              <a:rPr lang="en-US" b="1" dirty="0" smtClean="0">
                <a:solidFill>
                  <a:srgbClr val="636360"/>
                </a:solidFill>
                <a:sym typeface="Wingdings" panose="05000000000000000000" pitchFamily="2" charset="2"/>
              </a:rPr>
              <a:t></a:t>
            </a:r>
            <a:r>
              <a:rPr lang="en-US" dirty="0" smtClean="0">
                <a:solidFill>
                  <a:srgbClr val="636360"/>
                </a:solidFill>
              </a:rPr>
              <a:t> </a:t>
            </a:r>
            <a:r>
              <a:rPr lang="en-US" dirty="0">
                <a:solidFill>
                  <a:srgbClr val="636360"/>
                </a:solidFill>
              </a:rPr>
              <a:t>is a property of the patient itself, can’t be used directly (but can be part of a query, see later</a:t>
            </a:r>
            <a:r>
              <a:rPr lang="en-US" dirty="0" smtClean="0">
                <a:solidFill>
                  <a:srgbClr val="636360"/>
                </a:solidFill>
              </a:rPr>
              <a:t>)</a:t>
            </a:r>
            <a:endParaRPr lang="en-US" dirty="0">
              <a:solidFill>
                <a:srgbClr val="636360"/>
              </a:solidFill>
            </a:endParaRPr>
          </a:p>
        </p:txBody>
      </p:sp>
    </p:spTree>
    <p:extLst>
      <p:ext uri="{BB962C8B-B14F-4D97-AF65-F5344CB8AC3E}">
        <p14:creationId xmlns:p14="http://schemas.microsoft.com/office/powerpoint/2010/main" val="310253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Narrative</a:t>
            </a:r>
            <a:br>
              <a:rPr lang="en-AU" dirty="0" smtClean="0"/>
            </a:br>
            <a:r>
              <a:rPr lang="en-AU" sz="1600" b="0" dirty="0">
                <a:hlinkClick r:id="rId3"/>
              </a:rPr>
              <a:t>http://hl7.org/fhir/summary.html#2.17.3</a:t>
            </a:r>
            <a:r>
              <a:rPr lang="en-AU" sz="1600" b="0" dirty="0"/>
              <a:t> </a:t>
            </a:r>
            <a:endParaRPr lang="en-AU" b="0" dirty="0"/>
          </a:p>
        </p:txBody>
      </p:sp>
      <p:pic>
        <p:nvPicPr>
          <p:cNvPr id="13" name="Snagit_PPTDB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275" y="1257001"/>
            <a:ext cx="4544369" cy="3764129"/>
          </a:xfrm>
          <a:prstGeom prst="rect">
            <a:avLst/>
          </a:prstGeom>
        </p:spPr>
      </p:pic>
      <p:pic>
        <p:nvPicPr>
          <p:cNvPr id="10" name="Picture 9" descr="circle.png"/>
          <p:cNvPicPr>
            <a:picLocks noChangeAspect="1"/>
          </p:cNvPicPr>
          <p:nvPr/>
        </p:nvPicPr>
        <p:blipFill>
          <a:blip r:embed="rId5" cstate="print"/>
          <a:stretch>
            <a:fillRect/>
          </a:stretch>
        </p:blipFill>
        <p:spPr>
          <a:xfrm>
            <a:off x="1655676" y="2170610"/>
            <a:ext cx="4752528" cy="1542568"/>
          </a:xfrm>
          <a:prstGeom prst="rect">
            <a:avLst/>
          </a:prstGeom>
        </p:spPr>
      </p:pic>
    </p:spTree>
    <p:extLst>
      <p:ext uri="{BB962C8B-B14F-4D97-AF65-F5344CB8AC3E}">
        <p14:creationId xmlns:p14="http://schemas.microsoft.com/office/powerpoint/2010/main" val="1890578719"/>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C66973-62A4-4A61-9FB0-F99266F23C41}"/>
              </a:ext>
            </a:extLst>
          </p:cNvPr>
          <p:cNvSpPr>
            <a:spLocks noGrp="1"/>
          </p:cNvSpPr>
          <p:nvPr>
            <p:ph type="title"/>
          </p:nvPr>
        </p:nvSpPr>
        <p:spPr/>
        <p:txBody>
          <a:bodyPr/>
          <a:lstStyle/>
          <a:p>
            <a:r>
              <a:rPr lang="en-US" dirty="0"/>
              <a:t>Contents of this tutorial</a:t>
            </a:r>
          </a:p>
        </p:txBody>
      </p:sp>
      <p:sp>
        <p:nvSpPr>
          <p:cNvPr id="3" name="Content Placeholder 2">
            <a:extLst>
              <a:ext uri="{FF2B5EF4-FFF2-40B4-BE49-F238E27FC236}">
                <a16:creationId xmlns="" xmlns:a16="http://schemas.microsoft.com/office/drawing/2014/main" id="{B8D5D5F9-3656-4F29-A4DB-A11880042456}"/>
              </a:ext>
            </a:extLst>
          </p:cNvPr>
          <p:cNvSpPr>
            <a:spLocks noGrp="1"/>
          </p:cNvSpPr>
          <p:nvPr>
            <p:ph type="body" sz="quarter" idx="13"/>
          </p:nvPr>
        </p:nvSpPr>
        <p:spPr/>
        <p:txBody>
          <a:bodyPr/>
          <a:lstStyle/>
          <a:p>
            <a:r>
              <a:rPr lang="en-US" sz="2000" dirty="0"/>
              <a:t>Introductions</a:t>
            </a:r>
          </a:p>
          <a:p>
            <a:r>
              <a:rPr lang="en-US" sz="2000" dirty="0"/>
              <a:t>Background to FHIR</a:t>
            </a:r>
          </a:p>
          <a:p>
            <a:r>
              <a:rPr lang="en-US" sz="2000" dirty="0"/>
              <a:t>Resources: What are they</a:t>
            </a:r>
          </a:p>
          <a:p>
            <a:r>
              <a:rPr lang="en-US" sz="2000" dirty="0"/>
              <a:t>Terminology</a:t>
            </a:r>
          </a:p>
          <a:p>
            <a:r>
              <a:rPr lang="en-US" sz="2000" dirty="0"/>
              <a:t>API Exchange: Fetching and Searching for Data</a:t>
            </a:r>
          </a:p>
          <a:p>
            <a:r>
              <a:rPr lang="en-US" sz="2000" dirty="0"/>
              <a:t>Profiling: Extending beyond the Base Resource</a:t>
            </a:r>
          </a:p>
          <a:p>
            <a:r>
              <a:rPr lang="en-US" sz="2000" dirty="0"/>
              <a:t>Implementation: Examples</a:t>
            </a:r>
          </a:p>
          <a:p>
            <a:r>
              <a:rPr lang="en-US" sz="2000" dirty="0"/>
              <a:t>Wrap up</a:t>
            </a:r>
          </a:p>
          <a:p>
            <a:endParaRPr lang="en-US" dirty="0"/>
          </a:p>
        </p:txBody>
      </p:sp>
      <p:sp>
        <p:nvSpPr>
          <p:cNvPr id="10" name="Footer Placeholder 9">
            <a:extLst>
              <a:ext uri="{FF2B5EF4-FFF2-40B4-BE49-F238E27FC236}">
                <a16:creationId xmlns="" xmlns:a16="http://schemas.microsoft.com/office/drawing/2014/main" id="{0B322990-54AA-4815-BEC1-45B4B7ECC327}"/>
              </a:ext>
            </a:extLst>
          </p:cNvPr>
          <p:cNvSpPr>
            <a:spLocks noGrp="1"/>
          </p:cNvSpPr>
          <p:nvPr>
            <p:ph type="ftr" sz="quarter" idx="10"/>
          </p:nvPr>
        </p:nvSpPr>
        <p:spPr/>
        <p:txBody>
          <a:bodyPr/>
          <a:lstStyle/>
          <a:p>
            <a:r>
              <a:rPr lang="en-CA" b="1" dirty="0"/>
              <a:t>© 2020 Health Level Seven ® International. All Rights Reserved. Published under the Creative Commons 3.0 Attribution </a:t>
            </a:r>
            <a:r>
              <a:rPr lang="en-CA" b="1" dirty="0" err="1"/>
              <a:t>Unported</a:t>
            </a:r>
            <a:r>
              <a:rPr lang="en-CA" b="1" dirty="0"/>
              <a:t> license</a:t>
            </a:r>
            <a:endParaRPr lang="en-US" b="1" dirty="0"/>
          </a:p>
        </p:txBody>
      </p:sp>
      <p:sp>
        <p:nvSpPr>
          <p:cNvPr id="8" name="Slide Number Placeholder 7">
            <a:extLst>
              <a:ext uri="{FF2B5EF4-FFF2-40B4-BE49-F238E27FC236}">
                <a16:creationId xmlns="" xmlns:a16="http://schemas.microsoft.com/office/drawing/2014/main" id="{9E2BA32D-C91B-4BF2-95A7-F5BC17ADA923}"/>
              </a:ext>
            </a:extLst>
          </p:cNvPr>
          <p:cNvSpPr>
            <a:spLocks noGrp="1"/>
          </p:cNvSpPr>
          <p:nvPr>
            <p:ph type="sldNum" sz="quarter" idx="11"/>
          </p:nvPr>
        </p:nvSpPr>
        <p:spPr/>
        <p:txBody>
          <a:bodyPr/>
          <a:lstStyle/>
          <a:p>
            <a:fld id="{DD8FDF0E-2772-4D89-9F72-F3CB15D8B8AB}" type="slidenum">
              <a:rPr lang="en-US" smtClean="0"/>
              <a:pPr/>
              <a:t>5</a:t>
            </a:fld>
            <a:endParaRPr lang="en-US" dirty="0"/>
          </a:p>
        </p:txBody>
      </p:sp>
    </p:spTree>
    <p:extLst>
      <p:ext uri="{BB962C8B-B14F-4D97-AF65-F5344CB8AC3E}">
        <p14:creationId xmlns:p14="http://schemas.microsoft.com/office/powerpoint/2010/main" val="56965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Narrative example</a:t>
            </a:r>
          </a:p>
        </p:txBody>
      </p:sp>
      <p:pic>
        <p:nvPicPr>
          <p:cNvPr id="5" name="Snagit_PPTE8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951570"/>
            <a:ext cx="5903204" cy="4545814"/>
          </a:xfrm>
          <a:prstGeom prst="rect">
            <a:avLst/>
          </a:prstGeom>
        </p:spPr>
      </p:pic>
    </p:spTree>
    <p:extLst>
      <p:ext uri="{BB962C8B-B14F-4D97-AF65-F5344CB8AC3E}">
        <p14:creationId xmlns:p14="http://schemas.microsoft.com/office/powerpoint/2010/main" val="2849149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pic>
        <p:nvPicPr>
          <p:cNvPr id="6" name="Content Placeholder 4" descr="term.PNG"/>
          <p:cNvPicPr>
            <a:picLocks noChangeAspect="1"/>
          </p:cNvPicPr>
          <p:nvPr/>
        </p:nvPicPr>
        <p:blipFill>
          <a:blip r:embed="rId3" cstate="print"/>
          <a:stretch>
            <a:fillRect/>
          </a:stretch>
        </p:blipFill>
        <p:spPr>
          <a:xfrm>
            <a:off x="5375299" y="1124278"/>
            <a:ext cx="2416761" cy="1545534"/>
          </a:xfrm>
          <a:prstGeom prst="rect">
            <a:avLst/>
          </a:prstGeom>
        </p:spPr>
      </p:pic>
    </p:spTree>
    <p:extLst>
      <p:ext uri="{BB962C8B-B14F-4D97-AF65-F5344CB8AC3E}">
        <p14:creationId xmlns:p14="http://schemas.microsoft.com/office/powerpoint/2010/main" val="1575049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a:r>
              <a:rPr lang="en-US" sz="3000" b="1" kern="1200" dirty="0">
                <a:solidFill>
                  <a:srgbClr val="EC2227"/>
                </a:solidFill>
                <a:latin typeface="Arial"/>
                <a:cs typeface="Arial"/>
              </a:rPr>
              <a:t>Examples of Coded Data in FHIR</a:t>
            </a:r>
          </a:p>
        </p:txBody>
      </p:sp>
      <p:sp>
        <p:nvSpPr>
          <p:cNvPr id="3" name="Content Placeholder 2"/>
          <p:cNvSpPr>
            <a:spLocks noGrp="1"/>
          </p:cNvSpPr>
          <p:nvPr>
            <p:ph type="body" sz="quarter" idx="13"/>
          </p:nvPr>
        </p:nvSpPr>
        <p:spPr>
          <a:prstGeom prst="rect">
            <a:avLst/>
          </a:prstGeom>
        </p:spPr>
        <p:txBody>
          <a:bodyPr/>
          <a:lstStyle/>
          <a:p>
            <a:pPr lvl="1"/>
            <a:r>
              <a:rPr lang="en-US" sz="2400" dirty="0"/>
              <a:t>Code Datatype </a:t>
            </a:r>
          </a:p>
          <a:p>
            <a:pPr lvl="2"/>
            <a:r>
              <a:rPr lang="en-US" sz="2000" dirty="0"/>
              <a:t>e.g.  Patient gender = “</a:t>
            </a:r>
            <a:r>
              <a:rPr lang="en-US" sz="2000" b="1" dirty="0"/>
              <a:t>male</a:t>
            </a:r>
            <a:r>
              <a:rPr lang="en-US" sz="2000" dirty="0"/>
              <a:t>”</a:t>
            </a:r>
          </a:p>
          <a:p>
            <a:pPr lvl="1"/>
            <a:r>
              <a:rPr lang="en-US" sz="2400" dirty="0"/>
              <a:t>CodeableConcept  Datatype</a:t>
            </a:r>
          </a:p>
          <a:p>
            <a:pPr lvl="2"/>
            <a:r>
              <a:rPr lang="en-US" sz="2000" dirty="0"/>
              <a:t>e.g. Observation code for a Blood Glucose measurement: </a:t>
            </a:r>
            <a:br>
              <a:rPr lang="en-US" sz="2000" dirty="0"/>
            </a:br>
            <a:r>
              <a:rPr lang="en-US" sz="2000" b="1" dirty="0"/>
              <a:t>LOINC = </a:t>
            </a:r>
            <a:r>
              <a:rPr lang="en-US" sz="2000" b="1" u="sng" dirty="0">
                <a:hlinkClick r:id="rId2"/>
              </a:rPr>
              <a:t>“2339-0”</a:t>
            </a:r>
            <a:r>
              <a:rPr lang="en-US" sz="2000" b="1" dirty="0"/>
              <a:t> </a:t>
            </a:r>
            <a:r>
              <a:rPr lang="en-US" sz="2000" b="1" u="sng" dirty="0"/>
              <a:t>(Glucose </a:t>
            </a:r>
            <a:r>
              <a:rPr lang="en-US" sz="2000" b="1" dirty="0"/>
              <a:t>[Mass/volume] in Blood)  </a:t>
            </a:r>
            <a:br>
              <a:rPr lang="en-US" sz="2000" b="1" dirty="0"/>
            </a:br>
            <a:r>
              <a:rPr lang="en-US" sz="2000" b="1" dirty="0"/>
              <a:t>Displayed as Glucose, Blood</a:t>
            </a:r>
          </a:p>
          <a:p>
            <a:pPr lvl="1"/>
            <a:r>
              <a:rPr lang="en-US" sz="2400" dirty="0"/>
              <a:t>Quantity Datatype</a:t>
            </a:r>
          </a:p>
          <a:p>
            <a:pPr lvl="2"/>
            <a:r>
              <a:rPr lang="en-US" sz="2000" dirty="0"/>
              <a:t>Units of measure for the Blood Glucose measurement:</a:t>
            </a:r>
          </a:p>
          <a:p>
            <a:pPr lvl="2">
              <a:buNone/>
            </a:pPr>
            <a:r>
              <a:rPr lang="en-US" sz="2000" dirty="0"/>
              <a:t>80  </a:t>
            </a:r>
            <a:r>
              <a:rPr lang="en-US" sz="2000" b="1" dirty="0"/>
              <a:t>UCUM units = mg/dL</a:t>
            </a:r>
          </a:p>
          <a:p>
            <a:pPr lvl="1"/>
            <a:endParaRPr lang="en-US" sz="2400" dirty="0"/>
          </a:p>
          <a:p>
            <a:pPr marL="457200" lvl="1" indent="0">
              <a:buNone/>
            </a:pPr>
            <a:endParaRPr lang="en-US" sz="2400" dirty="0"/>
          </a:p>
        </p:txBody>
      </p:sp>
    </p:spTree>
    <p:extLst>
      <p:ext uri="{BB962C8B-B14F-4D97-AF65-F5344CB8AC3E}">
        <p14:creationId xmlns:p14="http://schemas.microsoft.com/office/powerpoint/2010/main" val="228894584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Examples</a:t>
            </a:r>
          </a:p>
        </p:txBody>
      </p:sp>
      <p:sp>
        <p:nvSpPr>
          <p:cNvPr id="3" name="Content Placeholder 2"/>
          <p:cNvSpPr>
            <a:spLocks noGrp="1"/>
          </p:cNvSpPr>
          <p:nvPr>
            <p:ph idx="4294967295"/>
          </p:nvPr>
        </p:nvSpPr>
        <p:spPr>
          <a:xfrm>
            <a:off x="1385646" y="1200151"/>
            <a:ext cx="6534726" cy="3394472"/>
          </a:xfrm>
          <a:prstGeom prst="rect">
            <a:avLst/>
          </a:prstGeom>
        </p:spPr>
        <p:txBody>
          <a:bodyPr>
            <a:normAutofit lnSpcReduction="10000"/>
          </a:bodyPr>
          <a:lstStyle/>
          <a:p>
            <a:r>
              <a:rPr lang="en-AU" sz="1800" dirty="0"/>
              <a:t>Code: </a:t>
            </a:r>
            <a:r>
              <a:rPr lang="en-AU" sz="1350" dirty="0">
                <a:latin typeface="Courier New" panose="02070309020205020404" pitchFamily="49" charset="0"/>
                <a:cs typeface="Courier New" panose="02070309020205020404" pitchFamily="49" charset="0"/>
              </a:rPr>
              <a:t>"property": "confirmed" </a:t>
            </a:r>
          </a:p>
          <a:p>
            <a:r>
              <a:rPr lang="en-AU" sz="1800" dirty="0"/>
              <a:t>Coding: </a:t>
            </a:r>
            <a:br>
              <a:rPr lang="en-AU" sz="1800" dirty="0"/>
            </a:br>
            <a:r>
              <a:rPr lang="en-AU" sz="1350" dirty="0">
                <a:latin typeface="Courier New" panose="02070309020205020404" pitchFamily="49" charset="0"/>
                <a:cs typeface="Courier New" panose="02070309020205020404" pitchFamily="49" charset="0"/>
              </a:rPr>
              <a:t>"property": {</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"system": "http://www.nlm.nih.gov/research/umls/rxnorm",</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a:t>
            </a:r>
            <a:r>
              <a:rPr lang="en-AU" sz="1350" dirty="0">
                <a:highlight>
                  <a:srgbClr val="FFFF00"/>
                </a:highlight>
                <a:latin typeface="Courier New" panose="02070309020205020404" pitchFamily="49" charset="0"/>
                <a:cs typeface="Courier New" panose="02070309020205020404" pitchFamily="49" charset="0"/>
              </a:rPr>
              <a:t>code</a:t>
            </a:r>
            <a:r>
              <a:rPr lang="en-AU" sz="1350" dirty="0">
                <a:latin typeface="Courier New" panose="02070309020205020404" pitchFamily="49" charset="0"/>
                <a:cs typeface="Courier New" panose="02070309020205020404" pitchFamily="49" charset="0"/>
              </a:rPr>
              <a:t>": "C3214954",</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"display": "cashew nut allergenic extract Injectable"</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a:t>
            </a:r>
            <a:endParaRPr lang="en-AU" sz="2100" dirty="0">
              <a:latin typeface="Courier New" panose="02070309020205020404" pitchFamily="49" charset="0"/>
              <a:cs typeface="Courier New" panose="02070309020205020404" pitchFamily="49" charset="0"/>
            </a:endParaRPr>
          </a:p>
          <a:p>
            <a:r>
              <a:rPr lang="en-AU" sz="1800" dirty="0"/>
              <a:t>CodeableConcept: </a:t>
            </a:r>
            <a:br>
              <a:rPr lang="en-AU" sz="1800" dirty="0"/>
            </a:br>
            <a:r>
              <a:rPr lang="en-AU" sz="1350" dirty="0">
                <a:latin typeface="Courier New" panose="02070309020205020404" pitchFamily="49" charset="0"/>
                <a:cs typeface="Courier New" panose="02070309020205020404" pitchFamily="49" charset="0"/>
              </a:rPr>
              <a:t>"property": {</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a:t>
            </a:r>
            <a:r>
              <a:rPr lang="en-AU" sz="1350" dirty="0">
                <a:highlight>
                  <a:srgbClr val="FFFF00"/>
                </a:highlight>
                <a:latin typeface="Courier New" panose="02070309020205020404" pitchFamily="49" charset="0"/>
                <a:cs typeface="Courier New" panose="02070309020205020404" pitchFamily="49" charset="0"/>
              </a:rPr>
              <a:t>coding</a:t>
            </a:r>
            <a:r>
              <a:rPr lang="en-AU" sz="1350" dirty="0">
                <a:latin typeface="Courier New" panose="02070309020205020404" pitchFamily="49" charset="0"/>
                <a:cs typeface="Courier New" panose="02070309020205020404" pitchFamily="49" charset="0"/>
              </a:rPr>
              <a:t>": [{ </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"system": "http://snomed.info/sct",</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"code": "39579001",</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"display": "Anaphylactic reaction"</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"text": "Anaphylaxis"</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9080074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CodeableConcept: Example</a:t>
            </a:r>
          </a:p>
        </p:txBody>
      </p:sp>
      <p:pic>
        <p:nvPicPr>
          <p:cNvPr id="13" name="Snagit_PPTD0C6" descr="PPTD0C6.png"/>
          <p:cNvPicPr>
            <a:picLocks noChangeAspect="1"/>
          </p:cNvPicPr>
          <p:nvPr/>
        </p:nvPicPr>
        <p:blipFill>
          <a:blip r:embed="rId3" cstate="print"/>
          <a:stretch>
            <a:fillRect/>
          </a:stretch>
        </p:blipFill>
        <p:spPr>
          <a:xfrm>
            <a:off x="1474066" y="1437624"/>
            <a:ext cx="6230282" cy="2862318"/>
          </a:xfrm>
          <a:prstGeom prst="rect">
            <a:avLst/>
          </a:prstGeom>
        </p:spPr>
      </p:pic>
      <p:cxnSp>
        <p:nvCxnSpPr>
          <p:cNvPr id="5" name="Straight Arrow Connector 4">
            <a:extLst>
              <a:ext uri="{FF2B5EF4-FFF2-40B4-BE49-F238E27FC236}">
                <a16:creationId xmlns="" xmlns:a16="http://schemas.microsoft.com/office/drawing/2014/main" id="{55CA6624-CC6D-4386-8392-261BC76BCB32}"/>
              </a:ext>
            </a:extLst>
          </p:cNvPr>
          <p:cNvCxnSpPr>
            <a:cxnSpLocks/>
          </p:cNvCxnSpPr>
          <p:nvPr/>
        </p:nvCxnSpPr>
        <p:spPr>
          <a:xfrm flipH="1">
            <a:off x="2303748" y="2193708"/>
            <a:ext cx="1728192" cy="35103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 xmlns:a16="http://schemas.microsoft.com/office/drawing/2014/main" id="{569654E3-D76E-4E55-89B3-F9D2298B2C34}"/>
              </a:ext>
            </a:extLst>
          </p:cNvPr>
          <p:cNvCxnSpPr>
            <a:cxnSpLocks/>
          </p:cNvCxnSpPr>
          <p:nvPr/>
        </p:nvCxnSpPr>
        <p:spPr>
          <a:xfrm flipH="1">
            <a:off x="2303748" y="2463738"/>
            <a:ext cx="2430270" cy="20252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 xmlns:a16="http://schemas.microsoft.com/office/drawing/2014/main" id="{5F570C07-5A04-4A5D-B009-B5FB6DA1FBA5}"/>
              </a:ext>
            </a:extLst>
          </p:cNvPr>
          <p:cNvCxnSpPr>
            <a:cxnSpLocks/>
          </p:cNvCxnSpPr>
          <p:nvPr/>
        </p:nvCxnSpPr>
        <p:spPr>
          <a:xfrm flipH="1" flipV="1">
            <a:off x="4382979" y="2787774"/>
            <a:ext cx="945105" cy="81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 xmlns:a16="http://schemas.microsoft.com/office/drawing/2014/main" id="{F8B4D876-1A6E-4DB6-8E3E-435995C7FD2D}"/>
              </a:ext>
            </a:extLst>
          </p:cNvPr>
          <p:cNvCxnSpPr>
            <a:cxnSpLocks/>
          </p:cNvCxnSpPr>
          <p:nvPr/>
        </p:nvCxnSpPr>
        <p:spPr>
          <a:xfrm flipH="1" flipV="1">
            <a:off x="3005826" y="2876434"/>
            <a:ext cx="2322258" cy="3636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AC9CECD3-6CE8-40A3-9197-953401790481}"/>
              </a:ext>
            </a:extLst>
          </p:cNvPr>
          <p:cNvCxnSpPr>
            <a:cxnSpLocks/>
          </p:cNvCxnSpPr>
          <p:nvPr/>
        </p:nvCxnSpPr>
        <p:spPr>
          <a:xfrm flipH="1" flipV="1">
            <a:off x="3383868" y="3450248"/>
            <a:ext cx="1944216" cy="1206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 xmlns:a16="http://schemas.microsoft.com/office/drawing/2014/main" id="{A20C19D2-C793-4433-AF74-D2B10B745D92}"/>
              </a:ext>
            </a:extLst>
          </p:cNvPr>
          <p:cNvSpPr txBox="1"/>
          <p:nvPr/>
        </p:nvSpPr>
        <p:spPr>
          <a:xfrm>
            <a:off x="5294342" y="2369228"/>
            <a:ext cx="605312" cy="276999"/>
          </a:xfrm>
          <a:prstGeom prst="rect">
            <a:avLst/>
          </a:prstGeom>
          <a:noFill/>
        </p:spPr>
        <p:txBody>
          <a:bodyPr wrap="square" rtlCol="0">
            <a:spAutoFit/>
          </a:bodyPr>
          <a:lstStyle/>
          <a:p>
            <a:r>
              <a:rPr lang="en-US" sz="1200" b="1" dirty="0"/>
              <a:t>(2 of)</a:t>
            </a:r>
            <a:endParaRPr lang="en-US" b="1" dirty="0"/>
          </a:p>
        </p:txBody>
      </p:sp>
      <p:cxnSp>
        <p:nvCxnSpPr>
          <p:cNvPr id="23" name="Straight Arrow Connector 22">
            <a:extLst>
              <a:ext uri="{FF2B5EF4-FFF2-40B4-BE49-F238E27FC236}">
                <a16:creationId xmlns="" xmlns:a16="http://schemas.microsoft.com/office/drawing/2014/main" id="{DAD86A30-19F6-4002-8490-459DA1AC958C}"/>
              </a:ext>
            </a:extLst>
          </p:cNvPr>
          <p:cNvCxnSpPr>
            <a:cxnSpLocks/>
          </p:cNvCxnSpPr>
          <p:nvPr/>
        </p:nvCxnSpPr>
        <p:spPr>
          <a:xfrm flipH="1">
            <a:off x="2303748" y="2628587"/>
            <a:ext cx="330775" cy="4886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 xmlns:a16="http://schemas.microsoft.com/office/drawing/2014/main" id="{566F3123-F5EB-4F0D-8563-DA0CA7DE53FE}"/>
              </a:ext>
            </a:extLst>
          </p:cNvPr>
          <p:cNvCxnSpPr>
            <a:cxnSpLocks/>
          </p:cNvCxnSpPr>
          <p:nvPr/>
        </p:nvCxnSpPr>
        <p:spPr>
          <a:xfrm flipH="1" flipV="1">
            <a:off x="3521869" y="3814762"/>
            <a:ext cx="1212150" cy="801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8825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 Systems</a:t>
            </a:r>
          </a:p>
        </p:txBody>
      </p:sp>
      <p:sp>
        <p:nvSpPr>
          <p:cNvPr id="7" name="Content Placeholder 6"/>
          <p:cNvSpPr>
            <a:spLocks noGrp="1"/>
          </p:cNvSpPr>
          <p:nvPr>
            <p:ph type="body" sz="quarter" idx="13"/>
          </p:nvPr>
        </p:nvSpPr>
        <p:spPr>
          <a:xfrm>
            <a:off x="4081549" y="1357310"/>
            <a:ext cx="4761696" cy="3098780"/>
          </a:xfrm>
        </p:spPr>
        <p:txBody>
          <a:bodyPr/>
          <a:lstStyle/>
          <a:p>
            <a:r>
              <a:rPr lang="en-AU" sz="1800" dirty="0"/>
              <a:t>SNOMED CT / LOINC / RxNORM</a:t>
            </a:r>
          </a:p>
          <a:p>
            <a:r>
              <a:rPr lang="en-AU" sz="1800" dirty="0"/>
              <a:t>HGVS, ICPC, MIMS + 100s more</a:t>
            </a:r>
          </a:p>
          <a:p>
            <a:r>
              <a:rPr lang="en-AU" sz="1800" dirty="0"/>
              <a:t>ICD-X+</a:t>
            </a:r>
          </a:p>
          <a:p>
            <a:r>
              <a:rPr lang="en-AU" sz="1800" dirty="0"/>
              <a:t>ANZSCO, METEOR</a:t>
            </a:r>
          </a:p>
          <a:p>
            <a:r>
              <a:rPr lang="en-AU" sz="1800" dirty="0"/>
              <a:t>A drug formulary</a:t>
            </a:r>
          </a:p>
          <a:p>
            <a:r>
              <a:rPr lang="en-AU" sz="1800" dirty="0"/>
              <a:t>A config table in an application </a:t>
            </a:r>
          </a:p>
          <a:p>
            <a:r>
              <a:rPr lang="en-AU" sz="1800" dirty="0"/>
              <a:t>A list of enums in a java class</a:t>
            </a:r>
          </a:p>
          <a:p>
            <a:r>
              <a:rPr lang="en-AU" sz="1800" dirty="0"/>
              <a:t>Australian state codes</a:t>
            </a:r>
          </a:p>
        </p:txBody>
      </p:sp>
      <p:sp>
        <p:nvSpPr>
          <p:cNvPr id="8" name="Slide Number Placeholder 3">
            <a:extLst>
              <a:ext uri="{FF2B5EF4-FFF2-40B4-BE49-F238E27FC236}">
                <a16:creationId xmlns="" xmlns:a16="http://schemas.microsoft.com/office/drawing/2014/main" id="{EEBFC8B0-02F3-4093-B75B-00316F6F0639}"/>
              </a:ext>
            </a:extLst>
          </p:cNvPr>
          <p:cNvSpPr>
            <a:spLocks noGrp="1"/>
          </p:cNvSpPr>
          <p:nvPr>
            <p:ph type="sldNum" sz="quarter" idx="11"/>
          </p:nvPr>
        </p:nvSpPr>
        <p:spPr/>
        <p:txBody>
          <a:bodyPr/>
          <a:lstStyle/>
          <a:p>
            <a:fld id="{5CC3E5C4-3E2B-40F1-9F2B-C46CEB0C88DF}" type="slidenum">
              <a:rPr lang="en-CA" smtClean="0"/>
              <a:pPr/>
              <a:t>55</a:t>
            </a:fld>
            <a:endParaRPr lang="en-CA" dirty="0"/>
          </a:p>
        </p:txBody>
      </p:sp>
      <p:sp>
        <p:nvSpPr>
          <p:cNvPr id="5" name="Rounded Rectangle 4"/>
          <p:cNvSpPr/>
          <p:nvPr/>
        </p:nvSpPr>
        <p:spPr>
          <a:xfrm>
            <a:off x="1223467" y="1275606"/>
            <a:ext cx="1728192" cy="3024336"/>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b="1" dirty="0"/>
              <a:t>Code System</a:t>
            </a:r>
            <a:r>
              <a:rPr lang="en-AU" dirty="0"/>
              <a:t>:</a:t>
            </a:r>
          </a:p>
          <a:p>
            <a:pPr algn="ctr"/>
            <a:r>
              <a:rPr lang="en-AU" dirty="0"/>
              <a:t>Defines a set of concepts with a coherent meaning</a:t>
            </a:r>
            <a:br>
              <a:rPr lang="en-AU" dirty="0"/>
            </a:br>
            <a:r>
              <a:rPr lang="en-AU" dirty="0"/>
              <a:t/>
            </a:r>
            <a:br>
              <a:rPr lang="en-AU" dirty="0"/>
            </a:br>
            <a:r>
              <a:rPr lang="en-AU" dirty="0"/>
              <a:t>Code</a:t>
            </a:r>
            <a:br>
              <a:rPr lang="en-AU" dirty="0"/>
            </a:br>
            <a:r>
              <a:rPr lang="en-AU" dirty="0"/>
              <a:t>Display</a:t>
            </a:r>
          </a:p>
          <a:p>
            <a:pPr algn="ctr"/>
            <a:r>
              <a:rPr lang="en-AU" dirty="0"/>
              <a:t>Definition</a:t>
            </a:r>
          </a:p>
        </p:txBody>
      </p:sp>
    </p:spTree>
    <p:extLst>
      <p:ext uri="{BB962C8B-B14F-4D97-AF65-F5344CB8AC3E}">
        <p14:creationId xmlns:p14="http://schemas.microsoft.com/office/powerpoint/2010/main" val="34718960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Value Sets</a:t>
            </a:r>
          </a:p>
        </p:txBody>
      </p:sp>
      <p:sp>
        <p:nvSpPr>
          <p:cNvPr id="10" name="Slide Number Placeholder 3">
            <a:extLst>
              <a:ext uri="{FF2B5EF4-FFF2-40B4-BE49-F238E27FC236}">
                <a16:creationId xmlns="" xmlns:a16="http://schemas.microsoft.com/office/drawing/2014/main" id="{11FE2D02-8F38-4D84-9319-07EBA77929E8}"/>
              </a:ext>
            </a:extLst>
          </p:cNvPr>
          <p:cNvSpPr>
            <a:spLocks noGrp="1"/>
          </p:cNvSpPr>
          <p:nvPr>
            <p:ph type="sldNum" sz="quarter" idx="11"/>
          </p:nvPr>
        </p:nvSpPr>
        <p:spPr/>
        <p:txBody>
          <a:bodyPr/>
          <a:lstStyle/>
          <a:p>
            <a:fld id="{5CC3E5C4-3E2B-40F1-9F2B-C46CEB0C88DF}" type="slidenum">
              <a:rPr lang="en-CA" smtClean="0"/>
              <a:pPr/>
              <a:t>56</a:t>
            </a:fld>
            <a:endParaRPr lang="en-CA" dirty="0"/>
          </a:p>
        </p:txBody>
      </p:sp>
      <p:sp>
        <p:nvSpPr>
          <p:cNvPr id="5" name="Rounded Rectangle 4"/>
          <p:cNvSpPr/>
          <p:nvPr/>
        </p:nvSpPr>
        <p:spPr>
          <a:xfrm>
            <a:off x="4238202" y="1275606"/>
            <a:ext cx="1512168" cy="145816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b="1" dirty="0"/>
              <a:t>Value Set</a:t>
            </a:r>
            <a:r>
              <a:rPr lang="en-AU" sz="1500" dirty="0"/>
              <a:t>:</a:t>
            </a:r>
          </a:p>
          <a:p>
            <a:pPr algn="ctr"/>
            <a:r>
              <a:rPr lang="en-AU" sz="1500" dirty="0"/>
              <a:t>A selection of a set of codes for use in a particular context</a:t>
            </a:r>
          </a:p>
        </p:txBody>
      </p:sp>
      <p:cxnSp>
        <p:nvCxnSpPr>
          <p:cNvPr id="8" name="Straight Arrow Connector 7"/>
          <p:cNvCxnSpPr/>
          <p:nvPr/>
        </p:nvCxnSpPr>
        <p:spPr>
          <a:xfrm flipH="1">
            <a:off x="2951660" y="2193709"/>
            <a:ext cx="128654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116572" y="2286760"/>
            <a:ext cx="1121630" cy="923330"/>
          </a:xfrm>
          <a:prstGeom prst="rect">
            <a:avLst/>
          </a:prstGeom>
          <a:noFill/>
        </p:spPr>
        <p:txBody>
          <a:bodyPr wrap="square" rtlCol="0">
            <a:spAutoFit/>
          </a:bodyPr>
          <a:lstStyle/>
          <a:p>
            <a:r>
              <a:rPr lang="en-AU" dirty="0"/>
              <a:t>Selects  from one or more</a:t>
            </a:r>
          </a:p>
        </p:txBody>
      </p:sp>
      <p:sp>
        <p:nvSpPr>
          <p:cNvPr id="13" name="Rounded Rectangle 12"/>
          <p:cNvSpPr/>
          <p:nvPr/>
        </p:nvSpPr>
        <p:spPr>
          <a:xfrm>
            <a:off x="1223467" y="1275606"/>
            <a:ext cx="1728192" cy="3024336"/>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b="1" dirty="0"/>
              <a:t>Code System</a:t>
            </a:r>
            <a:r>
              <a:rPr lang="en-AU" dirty="0"/>
              <a:t>:</a:t>
            </a:r>
          </a:p>
          <a:p>
            <a:pPr algn="ctr"/>
            <a:r>
              <a:rPr lang="en-AU" dirty="0"/>
              <a:t>Defines a set of concepts with a coherent meaning</a:t>
            </a:r>
            <a:br>
              <a:rPr lang="en-AU" dirty="0"/>
            </a:br>
            <a:r>
              <a:rPr lang="en-AU" dirty="0"/>
              <a:t/>
            </a:r>
            <a:br>
              <a:rPr lang="en-AU" dirty="0"/>
            </a:br>
            <a:r>
              <a:rPr lang="en-AU" dirty="0"/>
              <a:t>Code</a:t>
            </a:r>
            <a:br>
              <a:rPr lang="en-AU" dirty="0"/>
            </a:br>
            <a:r>
              <a:rPr lang="en-AU" dirty="0"/>
              <a:t>Display</a:t>
            </a:r>
          </a:p>
          <a:p>
            <a:pPr algn="ctr"/>
            <a:r>
              <a:rPr lang="en-AU" dirty="0"/>
              <a:t>Definition</a:t>
            </a:r>
          </a:p>
        </p:txBody>
      </p:sp>
    </p:spTree>
    <p:extLst>
      <p:ext uri="{BB962C8B-B14F-4D97-AF65-F5344CB8AC3E}">
        <p14:creationId xmlns:p14="http://schemas.microsoft.com/office/powerpoint/2010/main" val="148378996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ValueSet resource</a:t>
            </a:r>
          </a:p>
        </p:txBody>
      </p:sp>
      <p:sp>
        <p:nvSpPr>
          <p:cNvPr id="3" name="Content Placeholder 2"/>
          <p:cNvSpPr>
            <a:spLocks noGrp="1"/>
          </p:cNvSpPr>
          <p:nvPr>
            <p:ph type="body" sz="quarter" idx="13"/>
          </p:nvPr>
        </p:nvSpPr>
        <p:spPr>
          <a:prstGeom prst="rect">
            <a:avLst/>
          </a:prstGeom>
        </p:spPr>
        <p:txBody>
          <a:bodyPr/>
          <a:lstStyle/>
          <a:p>
            <a:r>
              <a:rPr lang="en-US" sz="1800" dirty="0"/>
              <a:t>Defines list of possible values for a particular context</a:t>
            </a:r>
          </a:p>
          <a:p>
            <a:r>
              <a:rPr lang="en-US" sz="1800" dirty="0"/>
              <a:t>Can reference external Terminology/s</a:t>
            </a:r>
          </a:p>
          <a:p>
            <a:pPr lvl="1"/>
            <a:r>
              <a:rPr lang="en-US" sz="1500" dirty="0"/>
              <a:t>Or define own sets</a:t>
            </a:r>
          </a:p>
          <a:p>
            <a:r>
              <a:rPr lang="en-US" sz="1800" dirty="0"/>
              <a:t>Why?</a:t>
            </a:r>
          </a:p>
          <a:p>
            <a:pPr lvl="1"/>
            <a:r>
              <a:rPr lang="en-US" sz="1500" dirty="0"/>
              <a:t>A common ValueSet improves recording consistency </a:t>
            </a:r>
          </a:p>
          <a:p>
            <a:pPr lvl="1"/>
            <a:r>
              <a:rPr lang="en-US" sz="1500" dirty="0"/>
              <a:t>Improves user experience (pick lists)</a:t>
            </a:r>
          </a:p>
          <a:p>
            <a:r>
              <a:rPr lang="en-US" sz="1800" dirty="0"/>
              <a:t>Examples in New Zealand</a:t>
            </a:r>
          </a:p>
          <a:p>
            <a:pPr lvl="1"/>
            <a:r>
              <a:rPr lang="en-US" sz="1500" dirty="0"/>
              <a:t>ED diagnoses (derived from SNOMED)</a:t>
            </a:r>
          </a:p>
          <a:p>
            <a:pPr lvl="1"/>
            <a:r>
              <a:rPr lang="en-US" sz="1500" dirty="0"/>
              <a:t>NZ POCS (Pathology Observation Code Set) (derived from LOINC)</a:t>
            </a:r>
          </a:p>
          <a:p>
            <a:pPr lvl="1"/>
            <a:r>
              <a:rPr lang="en-US" sz="1500" dirty="0"/>
              <a:t>List of NZ “Iwi” (defined in ValueSet – iwi is a nation or tribe)</a:t>
            </a:r>
          </a:p>
          <a:p>
            <a:endParaRPr lang="en-US" sz="1800" dirty="0"/>
          </a:p>
        </p:txBody>
      </p:sp>
    </p:spTree>
    <p:extLst>
      <p:ext uri="{BB962C8B-B14F-4D97-AF65-F5344CB8AC3E}">
        <p14:creationId xmlns:p14="http://schemas.microsoft.com/office/powerpoint/2010/main" val="100767344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Bindings</a:t>
            </a:r>
          </a:p>
        </p:txBody>
      </p:sp>
      <p:sp>
        <p:nvSpPr>
          <p:cNvPr id="14" name="Slide Number Placeholder 3">
            <a:extLst>
              <a:ext uri="{FF2B5EF4-FFF2-40B4-BE49-F238E27FC236}">
                <a16:creationId xmlns="" xmlns:a16="http://schemas.microsoft.com/office/drawing/2014/main" id="{CD2003EB-6433-422F-991D-6A8CD1CBEE77}"/>
              </a:ext>
            </a:extLst>
          </p:cNvPr>
          <p:cNvSpPr>
            <a:spLocks noGrp="1"/>
          </p:cNvSpPr>
          <p:nvPr>
            <p:ph type="sldNum" sz="quarter" idx="11"/>
          </p:nvPr>
        </p:nvSpPr>
        <p:spPr/>
        <p:txBody>
          <a:bodyPr/>
          <a:lstStyle/>
          <a:p>
            <a:fld id="{5CC3E5C4-3E2B-40F1-9F2B-C46CEB0C88DF}" type="slidenum">
              <a:rPr lang="en-CA" smtClean="0"/>
              <a:pPr/>
              <a:t>58</a:t>
            </a:fld>
            <a:endParaRPr lang="en-CA" dirty="0"/>
          </a:p>
        </p:txBody>
      </p:sp>
      <p:sp>
        <p:nvSpPr>
          <p:cNvPr id="3" name="Rounded Rectangle 2"/>
          <p:cNvSpPr/>
          <p:nvPr/>
        </p:nvSpPr>
        <p:spPr>
          <a:xfrm>
            <a:off x="6776484" y="1275606"/>
            <a:ext cx="1242138" cy="183620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FFFF"/>
                </a:solidFill>
              </a:rPr>
              <a:t>a FHIR Coded Element </a:t>
            </a:r>
            <a:br>
              <a:rPr lang="en-AU" dirty="0">
                <a:solidFill>
                  <a:srgbClr val="FFFFFF"/>
                </a:solidFill>
              </a:rPr>
            </a:br>
            <a:endParaRPr lang="en-AU" dirty="0">
              <a:solidFill>
                <a:srgbClr val="FFFFFF"/>
              </a:solidFill>
            </a:endParaRPr>
          </a:p>
        </p:txBody>
      </p:sp>
      <p:cxnSp>
        <p:nvCxnSpPr>
          <p:cNvPr id="10" name="Straight Arrow Connector 9"/>
          <p:cNvCxnSpPr>
            <a:stCxn id="3" idx="1"/>
          </p:cNvCxnSpPr>
          <p:nvPr/>
        </p:nvCxnSpPr>
        <p:spPr>
          <a:xfrm flipH="1">
            <a:off x="5750370" y="2193708"/>
            <a:ext cx="102611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50493" y="2355540"/>
            <a:ext cx="761747" cy="369332"/>
          </a:xfrm>
          <a:prstGeom prst="rect">
            <a:avLst/>
          </a:prstGeom>
          <a:noFill/>
        </p:spPr>
        <p:txBody>
          <a:bodyPr wrap="none" rtlCol="0">
            <a:spAutoFit/>
          </a:bodyPr>
          <a:lstStyle/>
          <a:p>
            <a:r>
              <a:rPr lang="en-AU" dirty="0">
                <a:solidFill>
                  <a:srgbClr val="636360"/>
                </a:solidFill>
              </a:rPr>
              <a:t>Binds</a:t>
            </a:r>
          </a:p>
        </p:txBody>
      </p:sp>
      <p:sp>
        <p:nvSpPr>
          <p:cNvPr id="15" name="Rounded Rectangle 14"/>
          <p:cNvSpPr/>
          <p:nvPr/>
        </p:nvSpPr>
        <p:spPr>
          <a:xfrm>
            <a:off x="4238202" y="1275606"/>
            <a:ext cx="1512168" cy="145816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b="1" dirty="0"/>
              <a:t>Value Set</a:t>
            </a:r>
            <a:r>
              <a:rPr lang="en-AU" sz="1500" dirty="0"/>
              <a:t>:</a:t>
            </a:r>
          </a:p>
          <a:p>
            <a:pPr algn="ctr"/>
            <a:r>
              <a:rPr lang="en-AU" sz="1500" dirty="0"/>
              <a:t>A selection of a set of codes for use in a particular context</a:t>
            </a:r>
          </a:p>
        </p:txBody>
      </p:sp>
      <p:cxnSp>
        <p:nvCxnSpPr>
          <p:cNvPr id="16" name="Straight Arrow Connector 15"/>
          <p:cNvCxnSpPr/>
          <p:nvPr/>
        </p:nvCxnSpPr>
        <p:spPr>
          <a:xfrm flipH="1">
            <a:off x="2951660" y="2193708"/>
            <a:ext cx="1286542"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16572" y="2286760"/>
            <a:ext cx="1121630" cy="923330"/>
          </a:xfrm>
          <a:prstGeom prst="rect">
            <a:avLst/>
          </a:prstGeom>
          <a:noFill/>
        </p:spPr>
        <p:txBody>
          <a:bodyPr wrap="square" rtlCol="0">
            <a:spAutoFit/>
          </a:bodyPr>
          <a:lstStyle/>
          <a:p>
            <a:r>
              <a:rPr lang="en-AU" dirty="0"/>
              <a:t>Selects  from one or more</a:t>
            </a:r>
          </a:p>
        </p:txBody>
      </p:sp>
      <p:sp>
        <p:nvSpPr>
          <p:cNvPr id="18" name="Rounded Rectangle 17"/>
          <p:cNvSpPr/>
          <p:nvPr/>
        </p:nvSpPr>
        <p:spPr>
          <a:xfrm>
            <a:off x="1223467" y="1275606"/>
            <a:ext cx="1728192" cy="3024336"/>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b="1" dirty="0"/>
              <a:t>Code System</a:t>
            </a:r>
            <a:r>
              <a:rPr lang="en-AU" dirty="0"/>
              <a:t>:</a:t>
            </a:r>
          </a:p>
          <a:p>
            <a:pPr algn="ctr"/>
            <a:r>
              <a:rPr lang="en-AU" dirty="0"/>
              <a:t>Defines a set of concepts with a coherent meaning</a:t>
            </a:r>
            <a:br>
              <a:rPr lang="en-AU" dirty="0"/>
            </a:br>
            <a:r>
              <a:rPr lang="en-AU" dirty="0"/>
              <a:t/>
            </a:r>
            <a:br>
              <a:rPr lang="en-AU" dirty="0"/>
            </a:br>
            <a:r>
              <a:rPr lang="en-AU" dirty="0"/>
              <a:t>Code</a:t>
            </a:r>
            <a:br>
              <a:rPr lang="en-AU" dirty="0"/>
            </a:br>
            <a:r>
              <a:rPr lang="en-AU" dirty="0"/>
              <a:t>Display</a:t>
            </a:r>
          </a:p>
          <a:p>
            <a:pPr algn="ctr"/>
            <a:r>
              <a:rPr lang="en-AU" dirty="0"/>
              <a:t>Definition</a:t>
            </a:r>
          </a:p>
        </p:txBody>
      </p:sp>
    </p:spTree>
    <p:extLst>
      <p:ext uri="{BB962C8B-B14F-4D97-AF65-F5344CB8AC3E}">
        <p14:creationId xmlns:p14="http://schemas.microsoft.com/office/powerpoint/2010/main" val="48255128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Strength</a:t>
            </a:r>
          </a:p>
        </p:txBody>
      </p:sp>
      <p:sp>
        <p:nvSpPr>
          <p:cNvPr id="3" name="Content Placeholder 2"/>
          <p:cNvSpPr>
            <a:spLocks noGrp="1"/>
          </p:cNvSpPr>
          <p:nvPr>
            <p:ph type="body" sz="quarter" idx="13"/>
          </p:nvPr>
        </p:nvSpPr>
        <p:spPr>
          <a:prstGeom prst="rect">
            <a:avLst/>
          </a:prstGeom>
        </p:spPr>
        <p:txBody>
          <a:bodyPr/>
          <a:lstStyle/>
          <a:p>
            <a:r>
              <a:rPr lang="en-US" sz="2400" dirty="0"/>
              <a:t>How closely the options in the value set should be followed</a:t>
            </a:r>
          </a:p>
          <a:p>
            <a:r>
              <a:rPr lang="en-US" sz="2400" dirty="0"/>
              <a:t>Values</a:t>
            </a:r>
          </a:p>
          <a:p>
            <a:pPr lvl="1"/>
            <a:r>
              <a:rPr lang="en-US" sz="2000" dirty="0"/>
              <a:t>Required	(must come from set - !)</a:t>
            </a:r>
          </a:p>
          <a:p>
            <a:pPr lvl="1"/>
            <a:r>
              <a:rPr lang="en-US" sz="2000" dirty="0"/>
              <a:t>Extensible     (may use alternate if have to - +)</a:t>
            </a:r>
          </a:p>
          <a:p>
            <a:pPr lvl="1"/>
            <a:r>
              <a:rPr lang="en-US" sz="2000" dirty="0"/>
              <a:t>Preferred	(don’t have to, but should - ?)</a:t>
            </a:r>
          </a:p>
          <a:p>
            <a:pPr lvl="1"/>
            <a:r>
              <a:rPr lang="en-US" sz="2000" dirty="0"/>
              <a:t>Example	(set isn’t specified - ??)</a:t>
            </a:r>
          </a:p>
          <a:p>
            <a:r>
              <a:rPr lang="en-US" sz="2400" dirty="0"/>
              <a:t>Can use a profile to vary</a:t>
            </a:r>
          </a:p>
          <a:p>
            <a:pPr lvl="1"/>
            <a:r>
              <a:rPr lang="en-US" sz="2000" dirty="0"/>
              <a:t>Make stronger not weaker</a:t>
            </a:r>
          </a:p>
        </p:txBody>
      </p:sp>
    </p:spTree>
    <p:extLst>
      <p:ext uri="{BB962C8B-B14F-4D97-AF65-F5344CB8AC3E}">
        <p14:creationId xmlns:p14="http://schemas.microsoft.com/office/powerpoint/2010/main" val="203496169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Objectives</a:t>
            </a:r>
            <a:endParaRPr lang="en-CA" dirty="0"/>
          </a:p>
        </p:txBody>
      </p:sp>
      <p:sp>
        <p:nvSpPr>
          <p:cNvPr id="3" name="Content Placeholder 2"/>
          <p:cNvSpPr>
            <a:spLocks noGrp="1"/>
          </p:cNvSpPr>
          <p:nvPr>
            <p:ph type="body" sz="quarter" idx="13"/>
          </p:nvPr>
        </p:nvSpPr>
        <p:spPr>
          <a:prstGeom prst="rect">
            <a:avLst/>
          </a:prstGeom>
        </p:spPr>
        <p:txBody>
          <a:bodyPr/>
          <a:lstStyle/>
          <a:p>
            <a:r>
              <a:rPr lang="en-US" sz="1800" dirty="0" smtClean="0"/>
              <a:t>Know </a:t>
            </a:r>
            <a:r>
              <a:rPr lang="en-US" sz="1800" dirty="0"/>
              <a:t>where FHIR fits in the broader healthcare landscape, including other HL7 specifications</a:t>
            </a:r>
          </a:p>
          <a:p>
            <a:r>
              <a:rPr lang="en-US" sz="1800" dirty="0"/>
              <a:t>Be able to explain what FHIR is to others in your organization, and what impact it might have</a:t>
            </a:r>
          </a:p>
          <a:p>
            <a:r>
              <a:rPr lang="en-US" sz="1800" dirty="0"/>
              <a:t>Be equipped to help your organization determine if, when, where and how you might use FHIR</a:t>
            </a:r>
          </a:p>
          <a:p>
            <a:r>
              <a:rPr lang="en-US" sz="1800" dirty="0"/>
              <a:t>Know how to approach the FHIR specification to find out what more you need to know</a:t>
            </a:r>
          </a:p>
          <a:p>
            <a:r>
              <a:rPr lang="en-US" sz="1800" dirty="0"/>
              <a:t>Be prepared for the more detailed tutorials</a:t>
            </a:r>
          </a:p>
          <a:p>
            <a:r>
              <a:rPr lang="en-US" sz="1800" dirty="0"/>
              <a:t>Be able to engage with the community</a:t>
            </a:r>
          </a:p>
        </p:txBody>
      </p:sp>
    </p:spTree>
    <p:extLst>
      <p:ext uri="{BB962C8B-B14F-4D97-AF65-F5344CB8AC3E}">
        <p14:creationId xmlns:p14="http://schemas.microsoft.com/office/powerpoint/2010/main" val="271961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Server</a:t>
            </a:r>
          </a:p>
        </p:txBody>
      </p:sp>
      <p:sp>
        <p:nvSpPr>
          <p:cNvPr id="3" name="Content Placeholder 2"/>
          <p:cNvSpPr>
            <a:spLocks noGrp="1"/>
          </p:cNvSpPr>
          <p:nvPr>
            <p:ph type="body" sz="quarter" idx="13"/>
          </p:nvPr>
        </p:nvSpPr>
        <p:spPr>
          <a:prstGeom prst="rect">
            <a:avLst/>
          </a:prstGeom>
        </p:spPr>
        <p:txBody>
          <a:bodyPr>
            <a:normAutofit/>
          </a:bodyPr>
          <a:lstStyle/>
          <a:p>
            <a:r>
              <a:rPr lang="en-US" dirty="0"/>
              <a:t>Provides ‘services’ for consumers to access terminology</a:t>
            </a:r>
          </a:p>
          <a:p>
            <a:pPr lvl="1"/>
            <a:r>
              <a:rPr lang="en-US" dirty="0"/>
              <a:t>Hide the complex stuff from a consumer</a:t>
            </a:r>
          </a:p>
          <a:p>
            <a:r>
              <a:rPr lang="en-US" dirty="0"/>
              <a:t>Uses Operations framework</a:t>
            </a:r>
          </a:p>
          <a:p>
            <a:pPr lvl="1"/>
            <a:r>
              <a:rPr lang="en-US" dirty="0" smtClean="0"/>
              <a:t>Get a </a:t>
            </a:r>
            <a:r>
              <a:rPr lang="en-US" dirty="0"/>
              <a:t>definition for a concept</a:t>
            </a:r>
          </a:p>
          <a:p>
            <a:pPr lvl="1"/>
            <a:r>
              <a:rPr lang="en-US" dirty="0"/>
              <a:t>Find a concept</a:t>
            </a:r>
          </a:p>
          <a:p>
            <a:pPr lvl="1"/>
            <a:r>
              <a:rPr lang="en-US" dirty="0" smtClean="0"/>
              <a:t>Validate a code</a:t>
            </a:r>
            <a:endParaRPr lang="en-US" dirty="0"/>
          </a:p>
          <a:p>
            <a:pPr marL="0" indent="0">
              <a:buNone/>
            </a:pPr>
            <a:endParaRPr lang="en-US" dirty="0"/>
          </a:p>
        </p:txBody>
      </p:sp>
      <p:sp>
        <p:nvSpPr>
          <p:cNvPr id="4" name="TextBox 3"/>
          <p:cNvSpPr txBox="1"/>
          <p:nvPr/>
        </p:nvSpPr>
        <p:spPr>
          <a:xfrm>
            <a:off x="1701269" y="4407954"/>
            <a:ext cx="5557932" cy="323165"/>
          </a:xfrm>
          <a:prstGeom prst="rect">
            <a:avLst/>
          </a:prstGeom>
          <a:noFill/>
        </p:spPr>
        <p:txBody>
          <a:bodyPr wrap="none" rtlCol="0">
            <a:spAutoFit/>
          </a:bodyPr>
          <a:lstStyle/>
          <a:p>
            <a:r>
              <a:rPr lang="en-US" sz="1500" dirty="0">
                <a:hlinkClick r:id="rId3"/>
              </a:rPr>
              <a:t>http://</a:t>
            </a:r>
            <a:r>
              <a:rPr lang="en-US" sz="1500" dirty="0" smtClean="0">
                <a:hlinkClick r:id="rId3"/>
              </a:rPr>
              <a:t>hl7.org/implement/standards/fhir/terminology-service.html</a:t>
            </a:r>
            <a:r>
              <a:rPr lang="en-US" sz="1500" dirty="0" smtClean="0"/>
              <a:t> </a:t>
            </a:r>
            <a:endParaRPr lang="en-US" sz="1500" dirty="0"/>
          </a:p>
        </p:txBody>
      </p:sp>
      <p:pic>
        <p:nvPicPr>
          <p:cNvPr id="5" name="Picture 4"/>
          <p:cNvPicPr>
            <a:picLocks noChangeAspect="1"/>
          </p:cNvPicPr>
          <p:nvPr/>
        </p:nvPicPr>
        <p:blipFill>
          <a:blip r:embed="rId4" cstate="print"/>
          <a:stretch>
            <a:fillRect/>
          </a:stretch>
        </p:blipFill>
        <p:spPr>
          <a:xfrm>
            <a:off x="6956381" y="1801381"/>
            <a:ext cx="702078" cy="1082201"/>
          </a:xfrm>
          <a:prstGeom prst="rect">
            <a:avLst/>
          </a:prstGeom>
        </p:spPr>
      </p:pic>
      <p:pic>
        <p:nvPicPr>
          <p:cNvPr id="6" name="Picture 5"/>
          <p:cNvPicPr>
            <a:picLocks noChangeAspect="1"/>
          </p:cNvPicPr>
          <p:nvPr/>
        </p:nvPicPr>
        <p:blipFill>
          <a:blip r:embed="rId5" cstate="print"/>
          <a:stretch>
            <a:fillRect/>
          </a:stretch>
        </p:blipFill>
        <p:spPr>
          <a:xfrm>
            <a:off x="7442435" y="2017405"/>
            <a:ext cx="761624" cy="594066"/>
          </a:xfrm>
          <a:prstGeom prst="rect">
            <a:avLst/>
          </a:prstGeom>
        </p:spPr>
      </p:pic>
      <p:pic>
        <p:nvPicPr>
          <p:cNvPr id="7" name="Picture 6"/>
          <p:cNvPicPr>
            <a:picLocks noChangeAspect="1"/>
          </p:cNvPicPr>
          <p:nvPr/>
        </p:nvPicPr>
        <p:blipFill>
          <a:blip r:embed="rId6" cstate="print"/>
          <a:stretch>
            <a:fillRect/>
          </a:stretch>
        </p:blipFill>
        <p:spPr>
          <a:xfrm>
            <a:off x="5523627" y="3215225"/>
            <a:ext cx="659075" cy="990414"/>
          </a:xfrm>
          <a:prstGeom prst="rect">
            <a:avLst/>
          </a:prstGeom>
        </p:spPr>
      </p:pic>
      <p:cxnSp>
        <p:nvCxnSpPr>
          <p:cNvPr id="8" name="Straight Arrow Connector 7"/>
          <p:cNvCxnSpPr/>
          <p:nvPr/>
        </p:nvCxnSpPr>
        <p:spPr>
          <a:xfrm flipV="1">
            <a:off x="5983517" y="2761566"/>
            <a:ext cx="972864" cy="6466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Content Placeholder 2"/>
          <p:cNvSpPr txBox="1">
            <a:spLocks/>
          </p:cNvSpPr>
          <p:nvPr/>
        </p:nvSpPr>
        <p:spPr>
          <a:xfrm>
            <a:off x="6244222" y="3287621"/>
            <a:ext cx="1153532" cy="910200"/>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0" dirty="0"/>
              <a:t>Find Terms</a:t>
            </a:r>
          </a:p>
          <a:p>
            <a:pPr marL="0" indent="0">
              <a:buNone/>
            </a:pPr>
            <a:r>
              <a:rPr lang="en-US" sz="1600" b="0" dirty="0"/>
              <a:t>Get Term Definition</a:t>
            </a:r>
          </a:p>
        </p:txBody>
      </p:sp>
      <p:pic>
        <p:nvPicPr>
          <p:cNvPr id="10" name="Picture 9"/>
          <p:cNvPicPr>
            <a:picLocks noChangeAspect="1"/>
          </p:cNvPicPr>
          <p:nvPr/>
        </p:nvPicPr>
        <p:blipFill>
          <a:blip r:embed="rId7" cstate="print"/>
          <a:stretch>
            <a:fillRect/>
          </a:stretch>
        </p:blipFill>
        <p:spPr>
          <a:xfrm>
            <a:off x="7658459" y="3592557"/>
            <a:ext cx="748748" cy="498258"/>
          </a:xfrm>
          <a:prstGeom prst="rect">
            <a:avLst/>
          </a:prstGeom>
        </p:spPr>
      </p:pic>
      <p:cxnSp>
        <p:nvCxnSpPr>
          <p:cNvPr id="11" name="Straight Arrow Connector 10"/>
          <p:cNvCxnSpPr>
            <a:stCxn id="5" idx="2"/>
          </p:cNvCxnSpPr>
          <p:nvPr/>
        </p:nvCxnSpPr>
        <p:spPr>
          <a:xfrm>
            <a:off x="7307420" y="2883582"/>
            <a:ext cx="556331" cy="7089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552167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and REST</a:t>
            </a:r>
            <a:endParaRPr lang="en-CA"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686" y="894322"/>
            <a:ext cx="2005445" cy="2005445"/>
          </a:xfrm>
          <a:prstGeom prst="rect">
            <a:avLst/>
          </a:prstGeom>
        </p:spPr>
      </p:pic>
    </p:spTree>
    <p:extLst>
      <p:ext uri="{BB962C8B-B14F-4D97-AF65-F5344CB8AC3E}">
        <p14:creationId xmlns:p14="http://schemas.microsoft.com/office/powerpoint/2010/main" val="4011035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REST?</a:t>
            </a:r>
          </a:p>
        </p:txBody>
      </p:sp>
      <p:sp>
        <p:nvSpPr>
          <p:cNvPr id="3" name="Content Placeholder 2"/>
          <p:cNvSpPr>
            <a:spLocks noGrp="1"/>
          </p:cNvSpPr>
          <p:nvPr>
            <p:ph type="body" sz="quarter" idx="13"/>
          </p:nvPr>
        </p:nvSpPr>
        <p:spPr>
          <a:prstGeom prst="rect">
            <a:avLst/>
          </a:prstGeom>
        </p:spPr>
        <p:txBody>
          <a:bodyPr/>
          <a:lstStyle/>
          <a:p>
            <a:r>
              <a:rPr lang="en-GB" sz="2800" dirty="0"/>
              <a:t>“REpresentational State Transfer”</a:t>
            </a:r>
          </a:p>
          <a:p>
            <a:r>
              <a:rPr lang="en-GB" sz="2800" dirty="0"/>
              <a:t>Represent your data as “resources”</a:t>
            </a:r>
          </a:p>
          <a:p>
            <a:r>
              <a:rPr lang="en-GB" sz="2800" dirty="0"/>
              <a:t>Make “Resources” URI addressable</a:t>
            </a:r>
          </a:p>
          <a:p>
            <a:r>
              <a:rPr lang="en-GB" sz="2800" dirty="0"/>
              <a:t>Use HTTP to do CRUD operations</a:t>
            </a:r>
          </a:p>
          <a:p>
            <a:r>
              <a:rPr lang="en-GB" sz="2800" dirty="0"/>
              <a:t>Resources may be exchanged using different </a:t>
            </a:r>
            <a:r>
              <a:rPr lang="en-GB" sz="2800" i="1" dirty="0"/>
              <a:t>representations</a:t>
            </a:r>
            <a:r>
              <a:rPr lang="en-GB" sz="2800" dirty="0"/>
              <a:t> (XML, JSON etc.)</a:t>
            </a:r>
          </a:p>
        </p:txBody>
      </p:sp>
    </p:spTree>
    <p:extLst>
      <p:ext uri="{BB962C8B-B14F-4D97-AF65-F5344CB8AC3E}">
        <p14:creationId xmlns:p14="http://schemas.microsoft.com/office/powerpoint/2010/main" val="3871792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 URL based API</a:t>
            </a:r>
          </a:p>
        </p:txBody>
      </p:sp>
      <p:sp>
        <p:nvSpPr>
          <p:cNvPr id="14" name="Content Placeholder 2"/>
          <p:cNvSpPr txBox="1">
            <a:spLocks/>
          </p:cNvSpPr>
          <p:nvPr/>
        </p:nvSpPr>
        <p:spPr bwMode="auto">
          <a:xfrm>
            <a:off x="1382641" y="1138843"/>
            <a:ext cx="6425631" cy="216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smtClean="0">
              <a:solidFill>
                <a:srgbClr val="636360"/>
              </a:solidFill>
            </a:endParaRPr>
          </a:p>
          <a:p>
            <a:pPr lvl="1"/>
            <a:endParaRPr lang="en-US" dirty="0" smtClean="0">
              <a:solidFill>
                <a:srgbClr val="636360"/>
              </a:solidFill>
            </a:endParaRPr>
          </a:p>
          <a:p>
            <a:pPr lvl="1"/>
            <a:r>
              <a:rPr lang="en-US" sz="2000" b="1" dirty="0" smtClean="0">
                <a:latin typeface="Courier New" pitchFamily="49" charset="0"/>
                <a:cs typeface="Courier New" pitchFamily="49" charset="0"/>
              </a:rPr>
              <a:t>https://server.org/fhir/Patient/1234</a:t>
            </a:r>
            <a:endParaRPr lang="en-US" sz="2000" b="1" dirty="0">
              <a:latin typeface="Courier New" pitchFamily="49" charset="0"/>
              <a:cs typeface="Courier New" pitchFamily="49" charset="0"/>
            </a:endParaRPr>
          </a:p>
        </p:txBody>
      </p:sp>
      <p:sp>
        <p:nvSpPr>
          <p:cNvPr id="15" name="Left Brace 14"/>
          <p:cNvSpPr/>
          <p:nvPr/>
        </p:nvSpPr>
        <p:spPr bwMode="auto">
          <a:xfrm rot="16200000">
            <a:off x="3759684" y="949343"/>
            <a:ext cx="285750" cy="349912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6" name="TextBox 15"/>
          <p:cNvSpPr txBox="1"/>
          <p:nvPr/>
        </p:nvSpPr>
        <p:spPr>
          <a:xfrm>
            <a:off x="3385799" y="2809101"/>
            <a:ext cx="1069524" cy="369332"/>
          </a:xfrm>
          <a:prstGeom prst="rect">
            <a:avLst/>
          </a:prstGeom>
          <a:noFill/>
        </p:spPr>
        <p:txBody>
          <a:bodyPr wrap="none" rtlCol="0">
            <a:spAutoFit/>
          </a:bodyPr>
          <a:lstStyle/>
          <a:p>
            <a:r>
              <a:rPr lang="en-US" dirty="0">
                <a:solidFill>
                  <a:srgbClr val="636360"/>
                </a:solidFill>
              </a:rPr>
              <a:t>endpoint</a:t>
            </a:r>
          </a:p>
        </p:txBody>
      </p:sp>
      <p:sp>
        <p:nvSpPr>
          <p:cNvPr id="17" name="Left Brace 16"/>
          <p:cNvSpPr/>
          <p:nvPr/>
        </p:nvSpPr>
        <p:spPr bwMode="auto">
          <a:xfrm rot="5400000">
            <a:off x="6169460" y="1508707"/>
            <a:ext cx="351475" cy="1062119"/>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8" name="Left Brace 17"/>
          <p:cNvSpPr/>
          <p:nvPr/>
        </p:nvSpPr>
        <p:spPr bwMode="auto">
          <a:xfrm rot="16200000">
            <a:off x="7159439" y="2309578"/>
            <a:ext cx="285749" cy="702078"/>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9" name="TextBox 18"/>
          <p:cNvSpPr txBox="1"/>
          <p:nvPr/>
        </p:nvSpPr>
        <p:spPr>
          <a:xfrm>
            <a:off x="5814137" y="1608446"/>
            <a:ext cx="1582484" cy="369332"/>
          </a:xfrm>
          <a:prstGeom prst="rect">
            <a:avLst/>
          </a:prstGeom>
          <a:noFill/>
        </p:spPr>
        <p:txBody>
          <a:bodyPr wrap="none" rtlCol="0">
            <a:spAutoFit/>
          </a:bodyPr>
          <a:lstStyle/>
          <a:p>
            <a:r>
              <a:rPr lang="en-US" dirty="0">
                <a:solidFill>
                  <a:srgbClr val="636360"/>
                </a:solidFill>
              </a:rPr>
              <a:t>resource type</a:t>
            </a:r>
          </a:p>
        </p:txBody>
      </p:sp>
      <p:sp>
        <p:nvSpPr>
          <p:cNvPr id="20" name="TextBox 19"/>
          <p:cNvSpPr txBox="1"/>
          <p:nvPr/>
        </p:nvSpPr>
        <p:spPr>
          <a:xfrm>
            <a:off x="7113292" y="2814426"/>
            <a:ext cx="378042" cy="369332"/>
          </a:xfrm>
          <a:prstGeom prst="rect">
            <a:avLst/>
          </a:prstGeom>
          <a:noFill/>
        </p:spPr>
        <p:txBody>
          <a:bodyPr wrap="square" rtlCol="0">
            <a:spAutoFit/>
          </a:bodyPr>
          <a:lstStyle/>
          <a:p>
            <a:r>
              <a:rPr lang="en-US" dirty="0">
                <a:solidFill>
                  <a:srgbClr val="636360"/>
                </a:solidFill>
              </a:rPr>
              <a:t>id</a:t>
            </a:r>
          </a:p>
        </p:txBody>
      </p:sp>
      <p:sp>
        <p:nvSpPr>
          <p:cNvPr id="21" name="TextBox 20"/>
          <p:cNvSpPr txBox="1"/>
          <p:nvPr/>
        </p:nvSpPr>
        <p:spPr>
          <a:xfrm>
            <a:off x="1493658" y="3543859"/>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Tree>
    <p:extLst>
      <p:ext uri="{BB962C8B-B14F-4D97-AF65-F5344CB8AC3E}">
        <p14:creationId xmlns:p14="http://schemas.microsoft.com/office/powerpoint/2010/main" val="11853614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JSON</a:t>
            </a:r>
          </a:p>
        </p:txBody>
      </p:sp>
      <p:sp>
        <p:nvSpPr>
          <p:cNvPr id="12" name="TextBox 11"/>
          <p:cNvSpPr txBox="1"/>
          <p:nvPr/>
        </p:nvSpPr>
        <p:spPr>
          <a:xfrm>
            <a:off x="1493658" y="3543859"/>
            <a:ext cx="5404043" cy="369332"/>
          </a:xfrm>
          <a:prstGeom prst="rect">
            <a:avLst/>
          </a:prstGeom>
          <a:noFill/>
        </p:spPr>
        <p:txBody>
          <a:bodyPr wrap="none" rtlCol="0">
            <a:spAutoFit/>
          </a:bodyPr>
          <a:lstStyle/>
          <a:p>
            <a:r>
              <a:rPr lang="en-US" dirty="0">
                <a:solidFill>
                  <a:srgbClr val="636360"/>
                </a:solidFill>
              </a:rPr>
              <a:t>Gets the same patient but returns as JSON instead</a:t>
            </a:r>
          </a:p>
        </p:txBody>
      </p:sp>
      <p:sp>
        <p:nvSpPr>
          <p:cNvPr id="16" name="Content Placeholder 2"/>
          <p:cNvSpPr txBox="1">
            <a:spLocks/>
          </p:cNvSpPr>
          <p:nvPr/>
        </p:nvSpPr>
        <p:spPr bwMode="auto">
          <a:xfrm>
            <a:off x="0" y="1280159"/>
            <a:ext cx="8653549" cy="216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smtClean="0">
              <a:solidFill>
                <a:srgbClr val="636360"/>
              </a:solidFill>
            </a:endParaRPr>
          </a:p>
          <a:p>
            <a:pPr lvl="1"/>
            <a:endParaRPr lang="en-US" dirty="0" smtClean="0">
              <a:solidFill>
                <a:srgbClr val="636360"/>
              </a:solidFill>
            </a:endParaRPr>
          </a:p>
          <a:p>
            <a:pPr lvl="1"/>
            <a:r>
              <a:rPr lang="en-US" sz="2000" b="1" dirty="0" smtClean="0">
                <a:latin typeface="Courier New" pitchFamily="49" charset="0"/>
                <a:cs typeface="Courier New" pitchFamily="49" charset="0"/>
              </a:rPr>
              <a:t>https://server.org/fhir/Patient/1234?_format=json</a:t>
            </a:r>
            <a:endParaRPr lang="en-US" sz="2000" b="1" dirty="0">
              <a:latin typeface="Courier New" pitchFamily="49" charset="0"/>
              <a:cs typeface="Courier New" pitchFamily="49" charset="0"/>
            </a:endParaRPr>
          </a:p>
        </p:txBody>
      </p:sp>
      <p:sp>
        <p:nvSpPr>
          <p:cNvPr id="17" name="Left Brace 16"/>
          <p:cNvSpPr/>
          <p:nvPr/>
        </p:nvSpPr>
        <p:spPr bwMode="auto">
          <a:xfrm rot="16200000">
            <a:off x="2377043" y="1090659"/>
            <a:ext cx="285750" cy="349912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8" name="TextBox 17"/>
          <p:cNvSpPr txBox="1"/>
          <p:nvPr/>
        </p:nvSpPr>
        <p:spPr>
          <a:xfrm>
            <a:off x="2003158" y="2950417"/>
            <a:ext cx="1069524" cy="369332"/>
          </a:xfrm>
          <a:prstGeom prst="rect">
            <a:avLst/>
          </a:prstGeom>
          <a:noFill/>
        </p:spPr>
        <p:txBody>
          <a:bodyPr wrap="none" rtlCol="0">
            <a:spAutoFit/>
          </a:bodyPr>
          <a:lstStyle/>
          <a:p>
            <a:r>
              <a:rPr lang="en-US" dirty="0">
                <a:solidFill>
                  <a:srgbClr val="636360"/>
                </a:solidFill>
              </a:rPr>
              <a:t>endpoint</a:t>
            </a:r>
          </a:p>
        </p:txBody>
      </p:sp>
      <p:sp>
        <p:nvSpPr>
          <p:cNvPr id="19" name="Left Brace 18"/>
          <p:cNvSpPr/>
          <p:nvPr/>
        </p:nvSpPr>
        <p:spPr bwMode="auto">
          <a:xfrm rot="5400000">
            <a:off x="4786819" y="1650023"/>
            <a:ext cx="351475" cy="1062119"/>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20" name="Left Brace 19"/>
          <p:cNvSpPr/>
          <p:nvPr/>
        </p:nvSpPr>
        <p:spPr bwMode="auto">
          <a:xfrm rot="16200000">
            <a:off x="5776798" y="2450894"/>
            <a:ext cx="285749" cy="702078"/>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21" name="TextBox 20"/>
          <p:cNvSpPr txBox="1"/>
          <p:nvPr/>
        </p:nvSpPr>
        <p:spPr>
          <a:xfrm>
            <a:off x="4431496" y="1749762"/>
            <a:ext cx="1582484" cy="369332"/>
          </a:xfrm>
          <a:prstGeom prst="rect">
            <a:avLst/>
          </a:prstGeom>
          <a:noFill/>
        </p:spPr>
        <p:txBody>
          <a:bodyPr wrap="none" rtlCol="0">
            <a:spAutoFit/>
          </a:bodyPr>
          <a:lstStyle/>
          <a:p>
            <a:r>
              <a:rPr lang="en-US" dirty="0">
                <a:solidFill>
                  <a:srgbClr val="636360"/>
                </a:solidFill>
              </a:rPr>
              <a:t>resource type</a:t>
            </a:r>
          </a:p>
        </p:txBody>
      </p:sp>
      <p:sp>
        <p:nvSpPr>
          <p:cNvPr id="22" name="TextBox 21"/>
          <p:cNvSpPr txBox="1"/>
          <p:nvPr/>
        </p:nvSpPr>
        <p:spPr>
          <a:xfrm>
            <a:off x="5730651" y="2955742"/>
            <a:ext cx="378042" cy="369332"/>
          </a:xfrm>
          <a:prstGeom prst="rect">
            <a:avLst/>
          </a:prstGeom>
          <a:noFill/>
        </p:spPr>
        <p:txBody>
          <a:bodyPr wrap="square" rtlCol="0">
            <a:spAutoFit/>
          </a:bodyPr>
          <a:lstStyle/>
          <a:p>
            <a:r>
              <a:rPr lang="en-US" dirty="0">
                <a:solidFill>
                  <a:srgbClr val="636360"/>
                </a:solidFill>
              </a:rPr>
              <a:t>id</a:t>
            </a:r>
          </a:p>
        </p:txBody>
      </p:sp>
      <p:sp>
        <p:nvSpPr>
          <p:cNvPr id="23" name="Left Brace 22">
            <a:extLst>
              <a:ext uri="{FF2B5EF4-FFF2-40B4-BE49-F238E27FC236}">
                <a16:creationId xmlns="" xmlns:a16="http://schemas.microsoft.com/office/drawing/2014/main" id="{437180A7-202C-4C9F-AA20-84A341C4D437}"/>
              </a:ext>
            </a:extLst>
          </p:cNvPr>
          <p:cNvSpPr/>
          <p:nvPr/>
        </p:nvSpPr>
        <p:spPr bwMode="auto">
          <a:xfrm rot="16200000">
            <a:off x="7130304" y="1838880"/>
            <a:ext cx="285750" cy="19261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24" name="TextBox 23">
            <a:extLst>
              <a:ext uri="{FF2B5EF4-FFF2-40B4-BE49-F238E27FC236}">
                <a16:creationId xmlns="" xmlns:a16="http://schemas.microsoft.com/office/drawing/2014/main" id="{CCD0C388-20DE-4C0F-A0A2-55F9AA3273AB}"/>
              </a:ext>
            </a:extLst>
          </p:cNvPr>
          <p:cNvSpPr txBox="1"/>
          <p:nvPr/>
        </p:nvSpPr>
        <p:spPr>
          <a:xfrm>
            <a:off x="6720201" y="2955742"/>
            <a:ext cx="1302037" cy="369332"/>
          </a:xfrm>
          <a:prstGeom prst="rect">
            <a:avLst/>
          </a:prstGeom>
          <a:noFill/>
        </p:spPr>
        <p:txBody>
          <a:bodyPr wrap="square" rtlCol="0">
            <a:spAutoFit/>
          </a:bodyPr>
          <a:lstStyle/>
          <a:p>
            <a:r>
              <a:rPr lang="en-US" dirty="0">
                <a:solidFill>
                  <a:srgbClr val="636360"/>
                </a:solidFill>
              </a:rPr>
              <a:t>command</a:t>
            </a:r>
          </a:p>
        </p:txBody>
      </p:sp>
    </p:spTree>
    <p:extLst>
      <p:ext uri="{BB962C8B-B14F-4D97-AF65-F5344CB8AC3E}">
        <p14:creationId xmlns:p14="http://schemas.microsoft.com/office/powerpoint/2010/main" val="23119619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t>
            </a:r>
            <a:r>
              <a:rPr lang="en-US" dirty="0" smtClean="0"/>
              <a:t>Search by name</a:t>
            </a:r>
            <a:endParaRPr lang="en-US" dirty="0"/>
          </a:p>
        </p:txBody>
      </p:sp>
      <p:sp>
        <p:nvSpPr>
          <p:cNvPr id="12" name="TextBox 11"/>
          <p:cNvSpPr txBox="1"/>
          <p:nvPr/>
        </p:nvSpPr>
        <p:spPr>
          <a:xfrm>
            <a:off x="1493658" y="3543859"/>
            <a:ext cx="2454518" cy="369332"/>
          </a:xfrm>
          <a:prstGeom prst="rect">
            <a:avLst/>
          </a:prstGeom>
          <a:noFill/>
        </p:spPr>
        <p:txBody>
          <a:bodyPr wrap="none" rtlCol="0">
            <a:spAutoFit/>
          </a:bodyPr>
          <a:lstStyle/>
          <a:p>
            <a:r>
              <a:rPr lang="en-US" dirty="0">
                <a:solidFill>
                  <a:srgbClr val="636360"/>
                </a:solidFill>
              </a:rPr>
              <a:t>Note – no ID specified</a:t>
            </a:r>
          </a:p>
        </p:txBody>
      </p:sp>
      <p:sp>
        <p:nvSpPr>
          <p:cNvPr id="16" name="Content Placeholder 2"/>
          <p:cNvSpPr txBox="1">
            <a:spLocks/>
          </p:cNvSpPr>
          <p:nvPr/>
        </p:nvSpPr>
        <p:spPr bwMode="auto">
          <a:xfrm>
            <a:off x="490452" y="1374236"/>
            <a:ext cx="7722524" cy="216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smtClean="0">
              <a:solidFill>
                <a:srgbClr val="636360"/>
              </a:solidFill>
            </a:endParaRPr>
          </a:p>
          <a:p>
            <a:pPr lvl="1"/>
            <a:endParaRPr lang="en-US" dirty="0" smtClean="0">
              <a:solidFill>
                <a:srgbClr val="636360"/>
              </a:solidFill>
            </a:endParaRPr>
          </a:p>
          <a:p>
            <a:pPr lvl="1"/>
            <a:r>
              <a:rPr lang="en-US" sz="2000" b="1" dirty="0" smtClean="0">
                <a:latin typeface="Courier New" pitchFamily="49" charset="0"/>
                <a:cs typeface="Courier New" pitchFamily="49" charset="0"/>
              </a:rPr>
              <a:t>https://server.org/fhir/Patient?name=Smith</a:t>
            </a:r>
            <a:endParaRPr lang="en-US" sz="2000" b="1" dirty="0">
              <a:latin typeface="Courier New" pitchFamily="49" charset="0"/>
              <a:cs typeface="Courier New" pitchFamily="49" charset="0"/>
            </a:endParaRPr>
          </a:p>
        </p:txBody>
      </p:sp>
      <p:sp>
        <p:nvSpPr>
          <p:cNvPr id="17" name="Left Brace 16"/>
          <p:cNvSpPr/>
          <p:nvPr/>
        </p:nvSpPr>
        <p:spPr bwMode="auto">
          <a:xfrm rot="16200000">
            <a:off x="2867494" y="1184736"/>
            <a:ext cx="285750" cy="349912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8" name="TextBox 17"/>
          <p:cNvSpPr txBox="1"/>
          <p:nvPr/>
        </p:nvSpPr>
        <p:spPr>
          <a:xfrm>
            <a:off x="2493609" y="3044494"/>
            <a:ext cx="1069524" cy="369332"/>
          </a:xfrm>
          <a:prstGeom prst="rect">
            <a:avLst/>
          </a:prstGeom>
          <a:noFill/>
        </p:spPr>
        <p:txBody>
          <a:bodyPr wrap="none" rtlCol="0">
            <a:spAutoFit/>
          </a:bodyPr>
          <a:lstStyle/>
          <a:p>
            <a:r>
              <a:rPr lang="en-US" dirty="0">
                <a:solidFill>
                  <a:srgbClr val="636360"/>
                </a:solidFill>
              </a:rPr>
              <a:t>endpoint</a:t>
            </a:r>
          </a:p>
        </p:txBody>
      </p:sp>
      <p:sp>
        <p:nvSpPr>
          <p:cNvPr id="19" name="Left Brace 18"/>
          <p:cNvSpPr/>
          <p:nvPr/>
        </p:nvSpPr>
        <p:spPr bwMode="auto">
          <a:xfrm rot="5400000">
            <a:off x="5277270" y="1744100"/>
            <a:ext cx="351475" cy="1062119"/>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20" name="Left Brace 19"/>
          <p:cNvSpPr/>
          <p:nvPr/>
        </p:nvSpPr>
        <p:spPr bwMode="auto">
          <a:xfrm rot="16200000">
            <a:off x="6698054" y="2114165"/>
            <a:ext cx="285749" cy="1563689"/>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21" name="TextBox 20"/>
          <p:cNvSpPr txBox="1"/>
          <p:nvPr/>
        </p:nvSpPr>
        <p:spPr>
          <a:xfrm>
            <a:off x="4921947" y="1843839"/>
            <a:ext cx="1582484" cy="369332"/>
          </a:xfrm>
          <a:prstGeom prst="rect">
            <a:avLst/>
          </a:prstGeom>
          <a:noFill/>
        </p:spPr>
        <p:txBody>
          <a:bodyPr wrap="none" rtlCol="0">
            <a:spAutoFit/>
          </a:bodyPr>
          <a:lstStyle/>
          <a:p>
            <a:r>
              <a:rPr lang="en-US" dirty="0">
                <a:solidFill>
                  <a:srgbClr val="636360"/>
                </a:solidFill>
              </a:rPr>
              <a:t>resource type</a:t>
            </a:r>
          </a:p>
        </p:txBody>
      </p:sp>
      <p:sp>
        <p:nvSpPr>
          <p:cNvPr id="22" name="TextBox 21"/>
          <p:cNvSpPr txBox="1"/>
          <p:nvPr/>
        </p:nvSpPr>
        <p:spPr>
          <a:xfrm>
            <a:off x="6150971" y="3073585"/>
            <a:ext cx="1379913" cy="369332"/>
          </a:xfrm>
          <a:prstGeom prst="rect">
            <a:avLst/>
          </a:prstGeom>
          <a:noFill/>
        </p:spPr>
        <p:txBody>
          <a:bodyPr wrap="square" rtlCol="0">
            <a:spAutoFit/>
          </a:bodyPr>
          <a:lstStyle/>
          <a:p>
            <a:r>
              <a:rPr lang="en-US" dirty="0" smtClean="0">
                <a:solidFill>
                  <a:srgbClr val="636360"/>
                </a:solidFill>
              </a:rPr>
              <a:t>search item</a:t>
            </a:r>
            <a:endParaRPr lang="en-US" dirty="0">
              <a:solidFill>
                <a:srgbClr val="636360"/>
              </a:solidFill>
            </a:endParaRPr>
          </a:p>
        </p:txBody>
      </p:sp>
    </p:spTree>
    <p:extLst>
      <p:ext uri="{BB962C8B-B14F-4D97-AF65-F5344CB8AC3E}">
        <p14:creationId xmlns:p14="http://schemas.microsoft.com/office/powerpoint/2010/main" val="37154277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Search by identifier</a:t>
            </a:r>
          </a:p>
        </p:txBody>
      </p:sp>
      <p:sp>
        <p:nvSpPr>
          <p:cNvPr id="11" name="Content Placeholder 2"/>
          <p:cNvSpPr txBox="1">
            <a:spLocks/>
          </p:cNvSpPr>
          <p:nvPr/>
        </p:nvSpPr>
        <p:spPr bwMode="auto">
          <a:xfrm>
            <a:off x="0" y="1376872"/>
            <a:ext cx="9027622" cy="216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smtClean="0">
              <a:solidFill>
                <a:srgbClr val="636360"/>
              </a:solidFill>
            </a:endParaRPr>
          </a:p>
          <a:p>
            <a:pPr lvl="1"/>
            <a:endParaRPr lang="en-US" dirty="0" smtClean="0">
              <a:solidFill>
                <a:srgbClr val="636360"/>
              </a:solidFill>
            </a:endParaRPr>
          </a:p>
          <a:p>
            <a:pPr lvl="1"/>
            <a:r>
              <a:rPr lang="en-US" sz="2000" b="1" dirty="0" smtClean="0">
                <a:latin typeface="Courier New" pitchFamily="49" charset="0"/>
                <a:cs typeface="Courier New" pitchFamily="49" charset="0"/>
              </a:rPr>
              <a:t>https://server.org/fhir/Patient?identifier=999-99-9999</a:t>
            </a:r>
            <a:endParaRPr lang="en-US" sz="2000" b="1" dirty="0">
              <a:latin typeface="Courier New" pitchFamily="49" charset="0"/>
              <a:cs typeface="Courier New" pitchFamily="49" charset="0"/>
            </a:endParaRPr>
          </a:p>
        </p:txBody>
      </p:sp>
      <p:sp>
        <p:nvSpPr>
          <p:cNvPr id="12" name="Left Brace 11"/>
          <p:cNvSpPr/>
          <p:nvPr/>
        </p:nvSpPr>
        <p:spPr bwMode="auto">
          <a:xfrm rot="16200000">
            <a:off x="2377042" y="1187372"/>
            <a:ext cx="285750" cy="349912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6" name="TextBox 15"/>
          <p:cNvSpPr txBox="1"/>
          <p:nvPr/>
        </p:nvSpPr>
        <p:spPr>
          <a:xfrm>
            <a:off x="2003157" y="3047130"/>
            <a:ext cx="1069524" cy="369332"/>
          </a:xfrm>
          <a:prstGeom prst="rect">
            <a:avLst/>
          </a:prstGeom>
          <a:noFill/>
        </p:spPr>
        <p:txBody>
          <a:bodyPr wrap="none" rtlCol="0">
            <a:spAutoFit/>
          </a:bodyPr>
          <a:lstStyle/>
          <a:p>
            <a:r>
              <a:rPr lang="en-US" dirty="0">
                <a:solidFill>
                  <a:srgbClr val="636360"/>
                </a:solidFill>
              </a:rPr>
              <a:t>endpoint</a:t>
            </a:r>
          </a:p>
        </p:txBody>
      </p:sp>
      <p:sp>
        <p:nvSpPr>
          <p:cNvPr id="17" name="Left Brace 16"/>
          <p:cNvSpPr/>
          <p:nvPr/>
        </p:nvSpPr>
        <p:spPr bwMode="auto">
          <a:xfrm rot="5400000">
            <a:off x="4786818" y="1746736"/>
            <a:ext cx="351475" cy="1062119"/>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8" name="Left Brace 17"/>
          <p:cNvSpPr/>
          <p:nvPr/>
        </p:nvSpPr>
        <p:spPr bwMode="auto">
          <a:xfrm rot="16200000">
            <a:off x="7126158" y="1198244"/>
            <a:ext cx="285749" cy="34008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9" name="TextBox 18"/>
          <p:cNvSpPr txBox="1"/>
          <p:nvPr/>
        </p:nvSpPr>
        <p:spPr>
          <a:xfrm>
            <a:off x="4431495" y="1846475"/>
            <a:ext cx="1582484" cy="369332"/>
          </a:xfrm>
          <a:prstGeom prst="rect">
            <a:avLst/>
          </a:prstGeom>
          <a:noFill/>
        </p:spPr>
        <p:txBody>
          <a:bodyPr wrap="none" rtlCol="0">
            <a:spAutoFit/>
          </a:bodyPr>
          <a:lstStyle/>
          <a:p>
            <a:r>
              <a:rPr lang="en-US" dirty="0">
                <a:solidFill>
                  <a:srgbClr val="636360"/>
                </a:solidFill>
              </a:rPr>
              <a:t>resource type</a:t>
            </a:r>
          </a:p>
        </p:txBody>
      </p:sp>
      <p:sp>
        <p:nvSpPr>
          <p:cNvPr id="20" name="TextBox 19"/>
          <p:cNvSpPr txBox="1"/>
          <p:nvPr/>
        </p:nvSpPr>
        <p:spPr>
          <a:xfrm>
            <a:off x="6556994" y="3042918"/>
            <a:ext cx="1379913" cy="369332"/>
          </a:xfrm>
          <a:prstGeom prst="rect">
            <a:avLst/>
          </a:prstGeom>
          <a:noFill/>
        </p:spPr>
        <p:txBody>
          <a:bodyPr wrap="square" rtlCol="0">
            <a:spAutoFit/>
          </a:bodyPr>
          <a:lstStyle/>
          <a:p>
            <a:r>
              <a:rPr lang="en-US" dirty="0" smtClean="0">
                <a:solidFill>
                  <a:srgbClr val="636360"/>
                </a:solidFill>
              </a:rPr>
              <a:t>search item</a:t>
            </a:r>
            <a:endParaRPr lang="en-US" dirty="0">
              <a:solidFill>
                <a:srgbClr val="636360"/>
              </a:solidFill>
            </a:endParaRPr>
          </a:p>
        </p:txBody>
      </p:sp>
    </p:spTree>
    <p:extLst>
      <p:ext uri="{BB962C8B-B14F-4D97-AF65-F5344CB8AC3E}">
        <p14:creationId xmlns:p14="http://schemas.microsoft.com/office/powerpoint/2010/main" val="25120319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in practice</a:t>
            </a:r>
          </a:p>
        </p:txBody>
      </p:sp>
      <p:sp>
        <p:nvSpPr>
          <p:cNvPr id="3" name="Content Placeholder 2"/>
          <p:cNvSpPr>
            <a:spLocks noGrp="1"/>
          </p:cNvSpPr>
          <p:nvPr>
            <p:ph type="body" sz="quarter" idx="13"/>
          </p:nvPr>
        </p:nvSpPr>
        <p:spPr>
          <a:prstGeom prst="rect">
            <a:avLst/>
          </a:prstGeom>
        </p:spPr>
        <p:txBody>
          <a:bodyPr/>
          <a:lstStyle/>
          <a:p>
            <a:r>
              <a:rPr lang="en-AU" sz="2400" dirty="0"/>
              <a:t>“Resources” with an explicit and stable URI</a:t>
            </a:r>
          </a:p>
          <a:p>
            <a:pPr lvl="1"/>
            <a:r>
              <a:rPr lang="en-AU" sz="2000" dirty="0"/>
              <a:t>The name for what gets exchanged in REST</a:t>
            </a:r>
          </a:p>
          <a:p>
            <a:pPr lvl="1"/>
            <a:r>
              <a:rPr lang="en-AU" sz="2000" dirty="0"/>
              <a:t>Defined behaviour and meaning</a:t>
            </a:r>
          </a:p>
          <a:p>
            <a:pPr lvl="1"/>
            <a:r>
              <a:rPr lang="en-AU" sz="2000" dirty="0"/>
              <a:t>Known identity / location</a:t>
            </a:r>
          </a:p>
          <a:p>
            <a:pPr lvl="1"/>
            <a:r>
              <a:rPr lang="en-AU" sz="2000" dirty="0"/>
              <a:t>Quite an abstract idea</a:t>
            </a:r>
          </a:p>
          <a:p>
            <a:r>
              <a:rPr lang="en-AU" sz="2400" dirty="0"/>
              <a:t>Formats: XML / JSON / RDF</a:t>
            </a:r>
          </a:p>
          <a:p>
            <a:r>
              <a:rPr lang="en-AU" sz="2400" dirty="0"/>
              <a:t>Exchange using HTTP</a:t>
            </a:r>
          </a:p>
          <a:p>
            <a:r>
              <a:rPr lang="en-AU" sz="2400" dirty="0"/>
              <a:t>Security: SSL / OAuth</a:t>
            </a:r>
          </a:p>
        </p:txBody>
      </p:sp>
    </p:spTree>
    <p:extLst>
      <p:ext uri="{BB962C8B-B14F-4D97-AF65-F5344CB8AC3E}">
        <p14:creationId xmlns:p14="http://schemas.microsoft.com/office/powerpoint/2010/main" val="3722173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actions</a:t>
            </a:r>
          </a:p>
        </p:txBody>
      </p:sp>
      <p:sp>
        <p:nvSpPr>
          <p:cNvPr id="3" name="Content Placeholder 2"/>
          <p:cNvSpPr>
            <a:spLocks noGrp="1"/>
          </p:cNvSpPr>
          <p:nvPr>
            <p:ph type="body" sz="quarter" idx="13"/>
          </p:nvPr>
        </p:nvSpPr>
        <p:spPr>
          <a:prstGeom prst="rect">
            <a:avLst/>
          </a:prstGeom>
        </p:spPr>
        <p:txBody>
          <a:bodyPr/>
          <a:lstStyle/>
          <a:p>
            <a:pPr marL="0" indent="0">
              <a:buNone/>
            </a:pPr>
            <a:r>
              <a:rPr lang="en-AU" sz="2400" b="1" dirty="0"/>
              <a:t>CRUD</a:t>
            </a:r>
            <a:r>
              <a:rPr lang="en-AU" sz="2400" dirty="0"/>
              <a:t>:</a:t>
            </a:r>
          </a:p>
          <a:p>
            <a:r>
              <a:rPr lang="en-AU" sz="2400" b="1" dirty="0"/>
              <a:t>C</a:t>
            </a:r>
            <a:r>
              <a:rPr lang="en-AU" sz="2400" dirty="0"/>
              <a:t>reate – create a new instance of data </a:t>
            </a:r>
          </a:p>
          <a:p>
            <a:pPr lvl="1"/>
            <a:r>
              <a:rPr lang="en-AU" sz="1400" dirty="0"/>
              <a:t>HTTP POST</a:t>
            </a:r>
          </a:p>
          <a:p>
            <a:r>
              <a:rPr lang="en-AU" sz="2400" b="1" dirty="0"/>
              <a:t>R</a:t>
            </a:r>
            <a:r>
              <a:rPr lang="en-AU" sz="2400" dirty="0"/>
              <a:t>ead – get the content (state) of an instance of data</a:t>
            </a:r>
          </a:p>
          <a:p>
            <a:pPr lvl="1"/>
            <a:r>
              <a:rPr lang="en-AU" sz="1400" dirty="0"/>
              <a:t>HTTP GET</a:t>
            </a:r>
          </a:p>
          <a:p>
            <a:r>
              <a:rPr lang="en-AU" sz="2400" b="1" dirty="0"/>
              <a:t>U</a:t>
            </a:r>
            <a:r>
              <a:rPr lang="en-AU" sz="2400" dirty="0"/>
              <a:t>pdate – change the content of an instance of data</a:t>
            </a:r>
          </a:p>
          <a:p>
            <a:pPr lvl="1"/>
            <a:r>
              <a:rPr lang="en-AU" sz="1400" dirty="0"/>
              <a:t>HTTP PUT</a:t>
            </a:r>
          </a:p>
          <a:p>
            <a:r>
              <a:rPr lang="en-AU" sz="2400" b="1" dirty="0"/>
              <a:t>D</a:t>
            </a:r>
            <a:r>
              <a:rPr lang="en-AU" sz="2400" dirty="0"/>
              <a:t>elete – remove the instance of data</a:t>
            </a:r>
          </a:p>
          <a:p>
            <a:pPr lvl="1"/>
            <a:r>
              <a:rPr lang="en-AU" sz="1400" dirty="0"/>
              <a:t>HTTP </a:t>
            </a:r>
            <a:r>
              <a:rPr lang="en-AU" sz="1400" dirty="0" smtClean="0"/>
              <a:t>DELETE</a:t>
            </a:r>
            <a:endParaRPr lang="en-AU" sz="1400" dirty="0"/>
          </a:p>
        </p:txBody>
      </p:sp>
    </p:spTree>
    <p:extLst>
      <p:ext uri="{BB962C8B-B14F-4D97-AF65-F5344CB8AC3E}">
        <p14:creationId xmlns:p14="http://schemas.microsoft.com/office/powerpoint/2010/main" val="8648735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FHIR reuses these</a:t>
            </a:r>
            <a:br>
              <a:rPr lang="en-US" sz="2800" dirty="0"/>
            </a:br>
            <a:r>
              <a:rPr lang="en-US" sz="1600" b="0" dirty="0">
                <a:hlinkClick r:id="rId3"/>
              </a:rPr>
              <a:t>http://</a:t>
            </a:r>
            <a:r>
              <a:rPr lang="en-US" sz="1600" b="0" dirty="0" smtClean="0">
                <a:hlinkClick r:id="rId3"/>
              </a:rPr>
              <a:t>hl7.org/implement/standards/fhir/http.html</a:t>
            </a:r>
            <a:r>
              <a:rPr lang="en-US" sz="1600" b="0" dirty="0" smtClean="0"/>
              <a:t> </a:t>
            </a:r>
            <a:endParaRPr lang="en-US" sz="2800" b="0" dirty="0"/>
          </a:p>
        </p:txBody>
      </p:sp>
      <p:sp>
        <p:nvSpPr>
          <p:cNvPr id="3" name="Content Placeholder 2"/>
          <p:cNvSpPr>
            <a:spLocks noGrp="1"/>
          </p:cNvSpPr>
          <p:nvPr>
            <p:ph type="body" sz="quarter" idx="13"/>
          </p:nvPr>
        </p:nvSpPr>
        <p:spPr>
          <a:xfrm>
            <a:off x="1550894" y="1357310"/>
            <a:ext cx="7292351" cy="3098780"/>
          </a:xfrm>
          <a:prstGeom prst="rect">
            <a:avLst/>
          </a:prstGeom>
        </p:spPr>
        <p:txBody>
          <a:bodyPr>
            <a:noAutofit/>
          </a:bodyPr>
          <a:lstStyle/>
          <a:p>
            <a:r>
              <a:rPr lang="en-US" sz="1200" dirty="0"/>
              <a:t>Instance</a:t>
            </a:r>
          </a:p>
          <a:p>
            <a:pPr lvl="1"/>
            <a:r>
              <a:rPr lang="en-US" sz="1100" b="1" dirty="0"/>
              <a:t>Read</a:t>
            </a:r>
            <a:r>
              <a:rPr lang="en-US" sz="1100" dirty="0"/>
              <a:t>		</a:t>
            </a:r>
            <a:r>
              <a:rPr lang="en-US" sz="1100" b="1" dirty="0"/>
              <a:t>GET </a:t>
            </a:r>
            <a:r>
              <a:rPr lang="en-US" sz="1100" dirty="0"/>
              <a:t> [base]/Patient/100</a:t>
            </a:r>
          </a:p>
          <a:p>
            <a:pPr lvl="1"/>
            <a:r>
              <a:rPr lang="en-US" sz="1100" b="1" dirty="0"/>
              <a:t>Update</a:t>
            </a:r>
            <a:r>
              <a:rPr lang="en-US" sz="1100" dirty="0"/>
              <a:t>		</a:t>
            </a:r>
            <a:r>
              <a:rPr lang="en-US" sz="1100" b="1" dirty="0"/>
              <a:t>PUT</a:t>
            </a:r>
            <a:r>
              <a:rPr lang="en-US" sz="1100" dirty="0"/>
              <a:t>  [base]/Patient/100</a:t>
            </a:r>
          </a:p>
          <a:p>
            <a:pPr lvl="1"/>
            <a:r>
              <a:rPr lang="en-US" sz="1100" b="1" dirty="0"/>
              <a:t>Delete</a:t>
            </a:r>
            <a:r>
              <a:rPr lang="en-US" sz="1100" dirty="0"/>
              <a:t>		</a:t>
            </a:r>
            <a:r>
              <a:rPr lang="en-US" sz="1100" b="1" dirty="0"/>
              <a:t>DELETE</a:t>
            </a:r>
            <a:r>
              <a:rPr lang="en-US" sz="1100" dirty="0"/>
              <a:t> [base]/Patient/100</a:t>
            </a:r>
          </a:p>
          <a:p>
            <a:pPr lvl="1"/>
            <a:r>
              <a:rPr lang="en-US" sz="1100" dirty="0"/>
              <a:t>History		</a:t>
            </a:r>
            <a:r>
              <a:rPr lang="en-US" sz="1100" b="1" dirty="0"/>
              <a:t>GET</a:t>
            </a:r>
            <a:r>
              <a:rPr lang="en-US" sz="1100" dirty="0"/>
              <a:t>  [base]/Patient/100/_history</a:t>
            </a:r>
          </a:p>
          <a:p>
            <a:pPr lvl="1"/>
            <a:r>
              <a:rPr lang="en-US" sz="1100" dirty="0" err="1"/>
              <a:t>Vread</a:t>
            </a:r>
            <a:r>
              <a:rPr lang="en-US" sz="1100" dirty="0"/>
              <a:t>		</a:t>
            </a:r>
            <a:r>
              <a:rPr lang="en-US" sz="1100" b="1" dirty="0"/>
              <a:t>GET</a:t>
            </a:r>
            <a:r>
              <a:rPr lang="en-US" sz="1100" dirty="0"/>
              <a:t>  [base]/Patient/100/_history/{vid}</a:t>
            </a:r>
          </a:p>
          <a:p>
            <a:r>
              <a:rPr lang="en-US" sz="1200" dirty="0"/>
              <a:t>Type</a:t>
            </a:r>
          </a:p>
          <a:p>
            <a:pPr lvl="1"/>
            <a:r>
              <a:rPr lang="en-US" sz="1100" b="1" dirty="0"/>
              <a:t>Create</a:t>
            </a:r>
            <a:r>
              <a:rPr lang="en-US" sz="1100" dirty="0"/>
              <a:t>		</a:t>
            </a:r>
            <a:r>
              <a:rPr lang="en-US" sz="1100" b="1" dirty="0"/>
              <a:t>POST</a:t>
            </a:r>
            <a:r>
              <a:rPr lang="en-US" sz="1100" dirty="0"/>
              <a:t>  [base]/Patient</a:t>
            </a:r>
          </a:p>
          <a:p>
            <a:pPr lvl="1"/>
            <a:r>
              <a:rPr lang="en-US" sz="1100" dirty="0"/>
              <a:t>Search		</a:t>
            </a:r>
            <a:r>
              <a:rPr lang="en-US" sz="1100" b="1" dirty="0"/>
              <a:t>GET</a:t>
            </a:r>
            <a:r>
              <a:rPr lang="en-US" sz="1100" dirty="0"/>
              <a:t>    [base]/Patient?name=eve</a:t>
            </a:r>
          </a:p>
          <a:p>
            <a:pPr lvl="1"/>
            <a:r>
              <a:rPr lang="en-US" sz="1100" dirty="0"/>
              <a:t>History		</a:t>
            </a:r>
            <a:r>
              <a:rPr lang="en-US" sz="1100" b="1" dirty="0"/>
              <a:t>GET</a:t>
            </a:r>
            <a:r>
              <a:rPr lang="en-US" sz="1100" dirty="0"/>
              <a:t>    [base]/Patient/_history</a:t>
            </a:r>
          </a:p>
          <a:p>
            <a:pPr lvl="1"/>
            <a:r>
              <a:rPr lang="en-US" sz="1100" dirty="0"/>
              <a:t>Validate		</a:t>
            </a:r>
            <a:r>
              <a:rPr lang="en-US" sz="1100" b="1" dirty="0"/>
              <a:t>POST</a:t>
            </a:r>
            <a:r>
              <a:rPr lang="en-US" sz="1100" dirty="0"/>
              <a:t>  [base]/Patient/$validate</a:t>
            </a:r>
          </a:p>
          <a:p>
            <a:r>
              <a:rPr lang="en-US" sz="1200" dirty="0"/>
              <a:t>System</a:t>
            </a:r>
          </a:p>
          <a:p>
            <a:pPr lvl="1"/>
            <a:r>
              <a:rPr lang="en-US" sz="1100" dirty="0"/>
              <a:t>Conformance	</a:t>
            </a:r>
            <a:r>
              <a:rPr lang="en-US" sz="1100" b="1" dirty="0"/>
              <a:t>GET</a:t>
            </a:r>
            <a:r>
              <a:rPr lang="en-US" sz="1100" dirty="0"/>
              <a:t>   [base]/metadata</a:t>
            </a:r>
          </a:p>
          <a:p>
            <a:pPr lvl="1"/>
            <a:r>
              <a:rPr lang="en-US" sz="1100" dirty="0"/>
              <a:t>Transaction	</a:t>
            </a:r>
            <a:r>
              <a:rPr lang="en-US" sz="1100" b="1" dirty="0" smtClean="0"/>
              <a:t>POST</a:t>
            </a:r>
            <a:r>
              <a:rPr lang="en-US" sz="1100" dirty="0" smtClean="0"/>
              <a:t> Bundle </a:t>
            </a:r>
            <a:r>
              <a:rPr lang="en-US" sz="1100" dirty="0"/>
              <a:t>to root</a:t>
            </a:r>
          </a:p>
          <a:p>
            <a:pPr lvl="1"/>
            <a:r>
              <a:rPr lang="en-US" sz="1100" dirty="0"/>
              <a:t>History		</a:t>
            </a:r>
            <a:r>
              <a:rPr lang="en-US" sz="1100" b="1" dirty="0"/>
              <a:t>GET</a:t>
            </a:r>
            <a:r>
              <a:rPr lang="en-US" sz="1100" dirty="0"/>
              <a:t>   [base]/_history</a:t>
            </a:r>
          </a:p>
        </p:txBody>
      </p:sp>
    </p:spTree>
    <p:extLst>
      <p:ext uri="{BB962C8B-B14F-4D97-AF65-F5344CB8AC3E}">
        <p14:creationId xmlns:p14="http://schemas.microsoft.com/office/powerpoint/2010/main" val="7055545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Background</a:t>
            </a:r>
            <a:endParaRPr lang="en-US" dirty="0"/>
          </a:p>
        </p:txBody>
      </p:sp>
      <p:pic>
        <p:nvPicPr>
          <p:cNvPr id="6" name="Content Placeholder 4" descr="beginining.PNG"/>
          <p:cNvPicPr>
            <a:picLocks noChangeAspect="1"/>
          </p:cNvPicPr>
          <p:nvPr/>
        </p:nvPicPr>
        <p:blipFill>
          <a:blip r:embed="rId3" cstate="print"/>
          <a:stretch>
            <a:fillRect/>
          </a:stretch>
        </p:blipFill>
        <p:spPr bwMode="auto">
          <a:xfrm>
            <a:off x="5527954" y="967243"/>
            <a:ext cx="2751523" cy="185960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9740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a:t>
            </a:r>
            <a:r>
              <a:rPr lang="en-US" dirty="0" smtClean="0"/>
              <a:t>Interactions</a:t>
            </a:r>
            <a:br>
              <a:rPr lang="en-US" dirty="0" smtClean="0"/>
            </a:br>
            <a:r>
              <a:rPr lang="en-US" sz="1600" b="0" dirty="0">
                <a:hlinkClick r:id="rId3"/>
              </a:rPr>
              <a:t>http://</a:t>
            </a:r>
            <a:r>
              <a:rPr lang="en-US" sz="1600" b="0" dirty="0" smtClean="0">
                <a:hlinkClick r:id="rId3"/>
              </a:rPr>
              <a:t>hl7.org/implement/standards/fhir/http.html</a:t>
            </a:r>
            <a:r>
              <a:rPr lang="en-US" sz="1600" b="0" dirty="0" smtClean="0"/>
              <a:t> </a:t>
            </a:r>
            <a:endParaRPr lang="en-US" b="0" dirty="0"/>
          </a:p>
        </p:txBody>
      </p:sp>
      <p:pic>
        <p:nvPicPr>
          <p:cNvPr id="5" name="Snagit_PPTAF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688" y="1235810"/>
            <a:ext cx="5022558" cy="3575283"/>
          </a:xfrm>
          <a:prstGeom prst="rect">
            <a:avLst/>
          </a:prstGeom>
        </p:spPr>
      </p:pic>
    </p:spTree>
    <p:extLst>
      <p:ext uri="{BB962C8B-B14F-4D97-AF65-F5344CB8AC3E}">
        <p14:creationId xmlns:p14="http://schemas.microsoft.com/office/powerpoint/2010/main" val="935249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endParaRPr lang="en-CA" dirty="0"/>
          </a:p>
        </p:txBody>
      </p:sp>
      <p:sp>
        <p:nvSpPr>
          <p:cNvPr id="3" name="Content Placeholder 2"/>
          <p:cNvSpPr>
            <a:spLocks noGrp="1"/>
          </p:cNvSpPr>
          <p:nvPr>
            <p:ph type="body" sz="quarter" idx="13"/>
          </p:nvPr>
        </p:nvSpPr>
        <p:spPr>
          <a:prstGeom prst="rect">
            <a:avLst/>
          </a:prstGeom>
        </p:spPr>
        <p:txBody>
          <a:bodyPr/>
          <a:lstStyle/>
          <a:p>
            <a:r>
              <a:rPr lang="en-CA" sz="2000" dirty="0"/>
              <a:t>Works on pre-defined named parameters (only) (e.g. “name”)</a:t>
            </a:r>
          </a:p>
          <a:p>
            <a:pPr lvl="1"/>
            <a:r>
              <a:rPr lang="en-CA" sz="2400" b="0" dirty="0"/>
              <a:t>Listed at the end of each resource</a:t>
            </a:r>
          </a:p>
          <a:p>
            <a:pPr marL="0" indent="0">
              <a:buNone/>
            </a:pPr>
            <a:r>
              <a:rPr lang="en-CA" sz="2000" b="0" dirty="0"/>
              <a:t>	</a:t>
            </a:r>
            <a:r>
              <a:rPr lang="en-CA" sz="2000" dirty="0"/>
              <a:t>GET [base]/Patient?name=eve </a:t>
            </a:r>
          </a:p>
          <a:p>
            <a:pPr marL="0" indent="0">
              <a:buNone/>
            </a:pPr>
            <a:r>
              <a:rPr lang="en-CA" sz="2000" dirty="0"/>
              <a:t>	GET [base]/Observation?code=3141-9</a:t>
            </a:r>
          </a:p>
          <a:p>
            <a:pPr marL="0" indent="0">
              <a:buNone/>
            </a:pPr>
            <a:r>
              <a:rPr lang="en-CA" sz="2000" b="0" dirty="0"/>
              <a:t>	</a:t>
            </a:r>
            <a:r>
              <a:rPr lang="en-CA" sz="2000" b="0" dirty="0">
                <a:solidFill>
                  <a:schemeClr val="accent6">
                    <a:lumMod val="50000"/>
                  </a:schemeClr>
                </a:solidFill>
              </a:rPr>
              <a:t>GET [base]/Patient/100</a:t>
            </a:r>
          </a:p>
          <a:p>
            <a:pPr marL="0" indent="0">
              <a:buNone/>
            </a:pPr>
            <a:r>
              <a:rPr lang="en-CA" sz="2000" dirty="0"/>
              <a:t>	GET [base]/Patient?_id=100</a:t>
            </a:r>
          </a:p>
          <a:p>
            <a:pPr marL="0" indent="0">
              <a:buNone/>
            </a:pPr>
            <a:r>
              <a:rPr lang="en-CA" sz="2000" dirty="0"/>
              <a:t>	GET [base]/Patient?identifier=MRN1234</a:t>
            </a:r>
          </a:p>
          <a:p>
            <a:pPr marL="0" indent="0">
              <a:buNone/>
            </a:pPr>
            <a:r>
              <a:rPr lang="en-CA" sz="2000" dirty="0"/>
              <a:t>Note that the 3rd one is actually the odd one out here – why?</a:t>
            </a:r>
            <a:endParaRPr lang="en-CA" sz="2000" b="0" dirty="0"/>
          </a:p>
        </p:txBody>
      </p:sp>
    </p:spTree>
    <p:extLst>
      <p:ext uri="{BB962C8B-B14F-4D97-AF65-F5344CB8AC3E}">
        <p14:creationId xmlns:p14="http://schemas.microsoft.com/office/powerpoint/2010/main" val="330564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br>
              <a:rPr lang="en-US" dirty="0"/>
            </a:br>
            <a:r>
              <a:rPr lang="en-US" sz="1600" b="0" dirty="0">
                <a:hlinkClick r:id="rId3"/>
              </a:rPr>
              <a:t>http://</a:t>
            </a:r>
            <a:r>
              <a:rPr lang="en-US" sz="1600" b="0" dirty="0" smtClean="0">
                <a:hlinkClick r:id="rId3"/>
              </a:rPr>
              <a:t>hl7.org/fhir/search.html#Summary</a:t>
            </a:r>
            <a:r>
              <a:rPr lang="en-US" sz="1600" b="0" dirty="0" smtClean="0"/>
              <a:t> </a:t>
            </a:r>
            <a:endParaRPr lang="en-US" b="0" dirty="0"/>
          </a:p>
        </p:txBody>
      </p:sp>
      <p:pic>
        <p:nvPicPr>
          <p:cNvPr id="6" name="Snagit_PPTB1D2" descr="PPTB1D2.png"/>
          <p:cNvPicPr>
            <a:picLocks noChangeAspect="1"/>
          </p:cNvPicPr>
          <p:nvPr/>
        </p:nvPicPr>
        <p:blipFill>
          <a:blip r:embed="rId4" cstate="print"/>
          <a:stretch>
            <a:fillRect/>
          </a:stretch>
        </p:blipFill>
        <p:spPr>
          <a:xfrm>
            <a:off x="745187" y="1437624"/>
            <a:ext cx="7757292" cy="3132348"/>
          </a:xfrm>
          <a:prstGeom prst="rect">
            <a:avLst/>
          </a:prstGeom>
        </p:spPr>
      </p:pic>
    </p:spTree>
    <p:extLst>
      <p:ext uri="{BB962C8B-B14F-4D97-AF65-F5344CB8AC3E}">
        <p14:creationId xmlns:p14="http://schemas.microsoft.com/office/powerpoint/2010/main" val="425466278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Versioning, History &amp; Bundles</a:t>
            </a:r>
            <a:endParaRPr lang="en-US" dirty="0"/>
          </a:p>
        </p:txBody>
      </p:sp>
      <p:sp>
        <p:nvSpPr>
          <p:cNvPr id="4" name="Slide Number Placeholder 3"/>
          <p:cNvSpPr>
            <a:spLocks noGrp="1"/>
          </p:cNvSpPr>
          <p:nvPr>
            <p:ph type="sldNum" sz="quarter" idx="11"/>
          </p:nvPr>
        </p:nvSpPr>
        <p:spPr>
          <a:prstGeom prst="rect">
            <a:avLst/>
          </a:prstGeom>
        </p:spPr>
        <p:txBody>
          <a:bodyPr/>
          <a:lstStyle/>
          <a:p>
            <a:fld id="{5CC3E5C4-3E2B-40F1-9F2B-C46CEB0C88DF}" type="slidenum">
              <a:rPr lang="en-CA" smtClean="0"/>
              <a:pPr/>
              <a:t>73</a:t>
            </a:fld>
            <a:endParaRPr lang="en-CA" dirty="0"/>
          </a:p>
        </p:txBody>
      </p:sp>
    </p:spTree>
    <p:extLst>
      <p:ext uri="{BB962C8B-B14F-4D97-AF65-F5344CB8AC3E}">
        <p14:creationId xmlns:p14="http://schemas.microsoft.com/office/powerpoint/2010/main" val="2313745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Versioning</a:t>
            </a:r>
          </a:p>
        </p:txBody>
      </p:sp>
      <p:sp>
        <p:nvSpPr>
          <p:cNvPr id="3" name="Content Placeholder 2"/>
          <p:cNvSpPr>
            <a:spLocks noGrp="1"/>
          </p:cNvSpPr>
          <p:nvPr>
            <p:ph type="body" sz="quarter" idx="13"/>
          </p:nvPr>
        </p:nvSpPr>
        <p:spPr>
          <a:prstGeom prst="rect">
            <a:avLst/>
          </a:prstGeom>
        </p:spPr>
        <p:txBody>
          <a:bodyPr>
            <a:normAutofit fontScale="77500" lnSpcReduction="20000"/>
          </a:bodyPr>
          <a:lstStyle/>
          <a:p>
            <a:r>
              <a:rPr lang="en-US" sz="2800" dirty="0">
                <a:cs typeface="Courier New" pitchFamily="49" charset="0"/>
              </a:rPr>
              <a:t>Most recent </a:t>
            </a:r>
            <a:r>
              <a:rPr lang="en-US" sz="2800" dirty="0" smtClean="0">
                <a:cs typeface="Courier New" pitchFamily="49" charset="0"/>
              </a:rPr>
              <a:t>version – returns a single resource</a:t>
            </a:r>
            <a:endParaRPr lang="en-US" sz="2800" dirty="0">
              <a:cs typeface="Courier New" pitchFamily="49" charset="0"/>
            </a:endParaRPr>
          </a:p>
          <a:p>
            <a:pPr lvl="1"/>
            <a:r>
              <a:rPr lang="en-US" sz="2100" dirty="0">
                <a:cs typeface="Courier New" pitchFamily="49" charset="0"/>
              </a:rPr>
              <a:t>http://</a:t>
            </a:r>
            <a:r>
              <a:rPr lang="en-US" sz="2100" dirty="0" smtClean="0">
                <a:cs typeface="Courier New" pitchFamily="49" charset="0"/>
              </a:rPr>
              <a:t>server.org/fhir/Patient/1</a:t>
            </a:r>
          </a:p>
          <a:p>
            <a:pPr lvl="1"/>
            <a:endParaRPr lang="en-US" sz="2100" dirty="0">
              <a:cs typeface="Courier New" pitchFamily="49" charset="0"/>
            </a:endParaRPr>
          </a:p>
          <a:p>
            <a:r>
              <a:rPr lang="en-US" sz="2800" dirty="0" smtClean="0">
                <a:cs typeface="Courier New" pitchFamily="49" charset="0"/>
              </a:rPr>
              <a:t>Specific </a:t>
            </a:r>
            <a:r>
              <a:rPr lang="en-US" sz="2800" dirty="0">
                <a:cs typeface="Courier New" pitchFamily="49" charset="0"/>
              </a:rPr>
              <a:t>version – returns a single resource</a:t>
            </a:r>
          </a:p>
          <a:p>
            <a:pPr lvl="1"/>
            <a:r>
              <a:rPr lang="en-US" sz="2100" dirty="0">
                <a:cs typeface="Courier New" pitchFamily="49" charset="0"/>
              </a:rPr>
              <a:t>http://server.org/fhir/Patient/1/_</a:t>
            </a:r>
            <a:r>
              <a:rPr lang="en-US" sz="2100" dirty="0" smtClean="0">
                <a:cs typeface="Courier New" pitchFamily="49" charset="0"/>
              </a:rPr>
              <a:t>history/1</a:t>
            </a:r>
          </a:p>
          <a:p>
            <a:pPr lvl="1"/>
            <a:endParaRPr lang="en-US" sz="2100" dirty="0">
              <a:cs typeface="Courier New" pitchFamily="49" charset="0"/>
            </a:endParaRPr>
          </a:p>
          <a:p>
            <a:r>
              <a:rPr lang="en-US" sz="2800" dirty="0" smtClean="0">
                <a:cs typeface="Courier New" pitchFamily="49" charset="0"/>
              </a:rPr>
              <a:t>All versions – returns a </a:t>
            </a:r>
            <a:r>
              <a:rPr lang="en-US" sz="2800" i="1" dirty="0" smtClean="0">
                <a:cs typeface="Courier New" pitchFamily="49" charset="0"/>
              </a:rPr>
              <a:t>Bundle</a:t>
            </a:r>
            <a:r>
              <a:rPr lang="en-US" sz="2800" dirty="0" smtClean="0">
                <a:cs typeface="Courier New" pitchFamily="49" charset="0"/>
              </a:rPr>
              <a:t> (see later)</a:t>
            </a:r>
            <a:endParaRPr lang="en-US" sz="2800" dirty="0">
              <a:cs typeface="Courier New" pitchFamily="49" charset="0"/>
            </a:endParaRPr>
          </a:p>
          <a:p>
            <a:pPr lvl="1"/>
            <a:r>
              <a:rPr lang="en-US" sz="2100" dirty="0">
                <a:cs typeface="Courier New" pitchFamily="49" charset="0"/>
              </a:rPr>
              <a:t>http://server.org/fhir/Patient/1/_history</a:t>
            </a:r>
          </a:p>
          <a:p>
            <a:pPr lvl="1"/>
            <a:endParaRPr lang="en-US" dirty="0">
              <a:cs typeface="Courier New" pitchFamily="49" charset="0"/>
            </a:endParaRPr>
          </a:p>
          <a:p>
            <a:pPr marL="0" indent="0">
              <a:buNone/>
            </a:pPr>
            <a:r>
              <a:rPr lang="en-US" dirty="0" smtClean="0">
                <a:cs typeface="Courier New" pitchFamily="49" charset="0"/>
              </a:rPr>
              <a:t>**Version </a:t>
            </a:r>
            <a:r>
              <a:rPr lang="en-US" dirty="0">
                <a:cs typeface="Courier New" pitchFamily="49" charset="0"/>
              </a:rPr>
              <a:t>support is </a:t>
            </a:r>
            <a:r>
              <a:rPr lang="en-US" dirty="0" smtClean="0">
                <a:cs typeface="Courier New" pitchFamily="49" charset="0"/>
              </a:rPr>
              <a:t>optional</a:t>
            </a:r>
            <a:endParaRPr lang="en-US" dirty="0">
              <a:cs typeface="Courier New" pitchFamily="49" charset="0"/>
            </a:endParaRPr>
          </a:p>
        </p:txBody>
      </p:sp>
    </p:spTree>
    <p:extLst>
      <p:ext uri="{BB962C8B-B14F-4D97-AF65-F5344CB8AC3E}">
        <p14:creationId xmlns:p14="http://schemas.microsoft.com/office/powerpoint/2010/main" val="3061096872"/>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history – and revival</a:t>
            </a:r>
          </a:p>
        </p:txBody>
      </p:sp>
      <p:sp>
        <p:nvSpPr>
          <p:cNvPr id="11" name="Rectangle 10"/>
          <p:cNvSpPr/>
          <p:nvPr/>
        </p:nvSpPr>
        <p:spPr bwMode="auto">
          <a:xfrm>
            <a:off x="1485900" y="1416092"/>
            <a:ext cx="1744268" cy="85725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1234, v13 </a:t>
            </a:r>
            <a:r>
              <a:rPr lang="en-US" sz="825" dirty="0">
                <a:solidFill>
                  <a:schemeClr val="bg1"/>
                </a:solidFill>
              </a:rPr>
              <a:t>– 2018-12-05</a:t>
            </a:r>
          </a:p>
        </p:txBody>
      </p:sp>
      <p:sp>
        <p:nvSpPr>
          <p:cNvPr id="12" name="Rectangle 11"/>
          <p:cNvSpPr/>
          <p:nvPr/>
        </p:nvSpPr>
        <p:spPr bwMode="auto">
          <a:xfrm>
            <a:off x="1687117" y="1701842"/>
            <a:ext cx="1744268" cy="85725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1234, v14 </a:t>
            </a:r>
            <a:r>
              <a:rPr lang="en-US" sz="825" dirty="0">
                <a:solidFill>
                  <a:schemeClr val="bg1"/>
                </a:solidFill>
              </a:rPr>
              <a:t>– 2018-12-08</a:t>
            </a:r>
          </a:p>
        </p:txBody>
      </p:sp>
      <p:sp>
        <p:nvSpPr>
          <p:cNvPr id="15" name="Rectangle 14"/>
          <p:cNvSpPr/>
          <p:nvPr/>
        </p:nvSpPr>
        <p:spPr>
          <a:xfrm>
            <a:off x="3486150" y="1619377"/>
            <a:ext cx="3795584" cy="369332"/>
          </a:xfrm>
          <a:prstGeom prst="rect">
            <a:avLst/>
          </a:prstGeom>
        </p:spPr>
        <p:txBody>
          <a:bodyPr wrap="square">
            <a:spAutoFit/>
          </a:bodyPr>
          <a:lstStyle/>
          <a:p>
            <a:r>
              <a:rPr lang="en-US" sz="9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1234</a:t>
            </a:r>
            <a:r>
              <a:rPr lang="en-US" sz="9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14</a:t>
            </a:r>
            <a:endParaRPr lang="en-US" b="1" dirty="0">
              <a:solidFill>
                <a:srgbClr val="636360"/>
              </a:solidFill>
            </a:endParaRPr>
          </a:p>
        </p:txBody>
      </p:sp>
      <p:sp>
        <p:nvSpPr>
          <p:cNvPr id="17" name="Rectangle 16"/>
          <p:cNvSpPr/>
          <p:nvPr/>
        </p:nvSpPr>
        <p:spPr>
          <a:xfrm>
            <a:off x="3257550" y="1314450"/>
            <a:ext cx="3690628" cy="369332"/>
          </a:xfrm>
          <a:prstGeom prst="rect">
            <a:avLst/>
          </a:prstGeom>
        </p:spPr>
        <p:txBody>
          <a:bodyPr wrap="square">
            <a:spAutoFit/>
          </a:bodyPr>
          <a:lstStyle/>
          <a:p>
            <a:r>
              <a:rPr lang="en-US" sz="9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1234</a:t>
            </a:r>
            <a:r>
              <a:rPr lang="en-US" sz="9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13</a:t>
            </a:r>
            <a:endParaRPr lang="en-US" b="1" dirty="0">
              <a:solidFill>
                <a:srgbClr val="636360"/>
              </a:solidFill>
            </a:endParaRPr>
          </a:p>
        </p:txBody>
      </p:sp>
      <p:sp>
        <p:nvSpPr>
          <p:cNvPr id="18" name="Rectangle 17"/>
          <p:cNvSpPr/>
          <p:nvPr/>
        </p:nvSpPr>
        <p:spPr>
          <a:xfrm>
            <a:off x="3657600" y="1943100"/>
            <a:ext cx="3771242" cy="369332"/>
          </a:xfrm>
          <a:prstGeom prst="rect">
            <a:avLst/>
          </a:prstGeom>
        </p:spPr>
        <p:txBody>
          <a:bodyPr wrap="square">
            <a:spAutoFit/>
          </a:bodyPr>
          <a:lstStyle/>
          <a:p>
            <a:r>
              <a:rPr lang="en-US" sz="900" dirty="0">
                <a:solidFill>
                  <a:srgbClr val="636360"/>
                </a:solidFill>
                <a:latin typeface="Courier New" pitchFamily="49" charset="0"/>
                <a:cs typeface="Courier New" pitchFamily="49" charset="0"/>
              </a:rPr>
              <a:t>/server.org/fhir/Patient/</a:t>
            </a:r>
            <a:r>
              <a:rPr lang="en-US" sz="1500" b="1" dirty="0">
                <a:solidFill>
                  <a:srgbClr val="636360"/>
                </a:solidFill>
                <a:latin typeface="Courier New" pitchFamily="49" charset="0"/>
                <a:cs typeface="Courier New" pitchFamily="49" charset="0"/>
              </a:rPr>
              <a:t>1234</a:t>
            </a:r>
            <a:r>
              <a:rPr lang="en-US" sz="9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15</a:t>
            </a:r>
            <a:endParaRPr lang="en-US" b="1" dirty="0">
              <a:solidFill>
                <a:srgbClr val="636360"/>
              </a:solidFill>
            </a:endParaRPr>
          </a:p>
        </p:txBody>
      </p:sp>
      <p:sp>
        <p:nvSpPr>
          <p:cNvPr id="19" name="Rectangle 18"/>
          <p:cNvSpPr/>
          <p:nvPr/>
        </p:nvSpPr>
        <p:spPr>
          <a:xfrm>
            <a:off x="1594203" y="4065285"/>
            <a:ext cx="5516079" cy="415498"/>
          </a:xfrm>
          <a:prstGeom prst="rect">
            <a:avLst/>
          </a:prstGeom>
        </p:spPr>
        <p:txBody>
          <a:bodyPr wrap="square">
            <a:spAutoFit/>
          </a:bodyPr>
          <a:lstStyle/>
          <a:p>
            <a:r>
              <a:rPr lang="en-US" sz="2100" dirty="0">
                <a:solidFill>
                  <a:srgbClr val="636360"/>
                </a:solidFill>
                <a:latin typeface="Courier New" pitchFamily="49" charset="0"/>
                <a:cs typeface="Courier New" pitchFamily="49" charset="0"/>
              </a:rPr>
              <a:t>PUT /server.org/fhir/Patient/</a:t>
            </a:r>
            <a:r>
              <a:rPr lang="en-US" sz="2100" b="1" dirty="0">
                <a:solidFill>
                  <a:srgbClr val="636360"/>
                </a:solidFill>
                <a:latin typeface="Courier New" pitchFamily="49" charset="0"/>
                <a:cs typeface="Courier New" pitchFamily="49" charset="0"/>
              </a:rPr>
              <a:t>1234</a:t>
            </a:r>
            <a:endParaRPr lang="en-US" sz="2100" b="1" dirty="0">
              <a:solidFill>
                <a:srgbClr val="636360"/>
              </a:solidFill>
            </a:endParaRPr>
          </a:p>
        </p:txBody>
      </p:sp>
      <p:cxnSp>
        <p:nvCxnSpPr>
          <p:cNvPr id="21" name="Elbow Connector 20"/>
          <p:cNvCxnSpPr>
            <a:endCxn id="24" idx="3"/>
          </p:cNvCxnSpPr>
          <p:nvPr/>
        </p:nvCxnSpPr>
        <p:spPr bwMode="auto">
          <a:xfrm rot="16200000" flipV="1">
            <a:off x="4704171" y="3424228"/>
            <a:ext cx="828676" cy="552470"/>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1883565" y="2000250"/>
            <a:ext cx="1744268" cy="85725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1234, v15 </a:t>
            </a:r>
            <a:r>
              <a:rPr lang="en-US" sz="825" dirty="0">
                <a:solidFill>
                  <a:schemeClr val="bg1"/>
                </a:solidFill>
              </a:rPr>
              <a:t>– 2018-12-09</a:t>
            </a:r>
          </a:p>
        </p:txBody>
      </p:sp>
      <p:sp>
        <p:nvSpPr>
          <p:cNvPr id="22" name="Rectangle 21"/>
          <p:cNvSpPr/>
          <p:nvPr/>
        </p:nvSpPr>
        <p:spPr bwMode="auto">
          <a:xfrm>
            <a:off x="2141933" y="2286001"/>
            <a:ext cx="1812110" cy="97155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1234</a:t>
            </a:r>
            <a:r>
              <a:rPr lang="en-US" b="1" dirty="0">
                <a:solidFill>
                  <a:schemeClr val="bg1"/>
                </a:solidFill>
              </a:rPr>
              <a:t>, v16 </a:t>
            </a:r>
            <a:r>
              <a:rPr lang="en-US" sz="825" b="1" dirty="0">
                <a:solidFill>
                  <a:schemeClr val="bg1"/>
                </a:solidFill>
              </a:rPr>
              <a:t>– 2018-12-10</a:t>
            </a:r>
          </a:p>
          <a:p>
            <a:pPr eaLnBrk="0" fontAlgn="base" hangingPunct="0">
              <a:spcBef>
                <a:spcPct val="0"/>
              </a:spcBef>
              <a:spcAft>
                <a:spcPct val="0"/>
              </a:spcAft>
            </a:pPr>
            <a:endParaRPr lang="en-US" sz="825" b="1" dirty="0">
              <a:solidFill>
                <a:srgbClr val="636360"/>
              </a:solidFill>
            </a:endParaRPr>
          </a:p>
          <a:p>
            <a:pPr eaLnBrk="0" fontAlgn="base" hangingPunct="0">
              <a:spcBef>
                <a:spcPct val="0"/>
              </a:spcBef>
              <a:spcAft>
                <a:spcPct val="0"/>
              </a:spcAft>
            </a:pPr>
            <a:endParaRPr lang="en-US" sz="825" b="1" dirty="0">
              <a:solidFill>
                <a:srgbClr val="636360"/>
              </a:solidFill>
            </a:endParaRPr>
          </a:p>
          <a:p>
            <a:pPr eaLnBrk="0" fontAlgn="base" hangingPunct="0">
              <a:spcBef>
                <a:spcPct val="0"/>
              </a:spcBef>
              <a:spcAft>
                <a:spcPct val="0"/>
              </a:spcAft>
            </a:pPr>
            <a:r>
              <a:rPr lang="en-US" sz="825" b="1" dirty="0">
                <a:solidFill>
                  <a:srgbClr val="636360"/>
                </a:solidFill>
              </a:rPr>
              <a:t>                    </a:t>
            </a:r>
            <a:endParaRPr lang="en-US" sz="1500" b="1" dirty="0">
              <a:solidFill>
                <a:srgbClr val="636360"/>
              </a:solidFill>
            </a:endParaRPr>
          </a:p>
        </p:txBody>
      </p:sp>
      <p:sp>
        <p:nvSpPr>
          <p:cNvPr id="16" name="Rectangle 15"/>
          <p:cNvSpPr/>
          <p:nvPr/>
        </p:nvSpPr>
        <p:spPr>
          <a:xfrm>
            <a:off x="3970731" y="2228850"/>
            <a:ext cx="5011903" cy="369332"/>
          </a:xfrm>
          <a:prstGeom prst="rect">
            <a:avLst/>
          </a:prstGeom>
        </p:spPr>
        <p:txBody>
          <a:bodyPr wrap="square">
            <a:spAutoFit/>
          </a:bodyPr>
          <a:lstStyle/>
          <a:p>
            <a:r>
              <a:rPr lang="en-US" sz="900" dirty="0">
                <a:solidFill>
                  <a:srgbClr val="636360"/>
                </a:solidFill>
                <a:latin typeface="Courier New" pitchFamily="49" charset="0"/>
                <a:cs typeface="Courier New" pitchFamily="49" charset="0"/>
              </a:rPr>
              <a:t>/server.org/fhir/Patient/</a:t>
            </a:r>
            <a:r>
              <a:rPr lang="en-US" sz="1500" b="1" dirty="0">
                <a:solidFill>
                  <a:srgbClr val="636360"/>
                </a:solidFill>
                <a:latin typeface="Courier New" pitchFamily="49" charset="0"/>
                <a:cs typeface="Courier New" pitchFamily="49" charset="0"/>
              </a:rPr>
              <a:t>1234</a:t>
            </a:r>
            <a:r>
              <a:rPr lang="en-US" sz="9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16 </a:t>
            </a:r>
            <a:r>
              <a:rPr lang="en-US" sz="1400" b="1" dirty="0">
                <a:solidFill>
                  <a:srgbClr val="636360"/>
                </a:solidFill>
                <a:latin typeface="Courier New" pitchFamily="49" charset="0"/>
                <a:cs typeface="Courier New" pitchFamily="49" charset="0"/>
              </a:rPr>
              <a:t>(gets deleted)</a:t>
            </a:r>
            <a:endParaRPr lang="en-US" b="1" dirty="0">
              <a:solidFill>
                <a:srgbClr val="636360"/>
              </a:solidFill>
            </a:endParaRPr>
          </a:p>
        </p:txBody>
      </p:sp>
      <p:sp>
        <p:nvSpPr>
          <p:cNvPr id="24" name="Rectangle 23"/>
          <p:cNvSpPr/>
          <p:nvPr/>
        </p:nvSpPr>
        <p:spPr bwMode="auto">
          <a:xfrm>
            <a:off x="2441973" y="2628899"/>
            <a:ext cx="2400300" cy="13144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1234</a:t>
            </a:r>
            <a:r>
              <a:rPr lang="en-US" b="1" dirty="0">
                <a:solidFill>
                  <a:schemeClr val="bg1"/>
                </a:solidFill>
              </a:rPr>
              <a:t>, v17 </a:t>
            </a:r>
            <a:r>
              <a:rPr lang="en-US" sz="825" b="1" dirty="0">
                <a:solidFill>
                  <a:schemeClr val="bg1"/>
                </a:solidFill>
              </a:rPr>
              <a:t>– 2018-12-11</a:t>
            </a:r>
          </a:p>
        </p:txBody>
      </p:sp>
      <p:sp>
        <p:nvSpPr>
          <p:cNvPr id="25" name="Rectangle 24"/>
          <p:cNvSpPr/>
          <p:nvPr/>
        </p:nvSpPr>
        <p:spPr>
          <a:xfrm>
            <a:off x="4905291" y="2571750"/>
            <a:ext cx="3393123" cy="369332"/>
          </a:xfrm>
          <a:prstGeom prst="rect">
            <a:avLst/>
          </a:prstGeom>
        </p:spPr>
        <p:txBody>
          <a:bodyPr wrap="square">
            <a:spAutoFit/>
          </a:bodyPr>
          <a:lstStyle/>
          <a:p>
            <a:r>
              <a:rPr lang="en-US" sz="9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1234</a:t>
            </a:r>
            <a:r>
              <a:rPr lang="en-US" sz="9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17</a:t>
            </a:r>
            <a:endParaRPr lang="en-US" b="1" dirty="0">
              <a:solidFill>
                <a:srgbClr val="636360"/>
              </a:solidFill>
            </a:endParaRPr>
          </a:p>
        </p:txBody>
      </p:sp>
    </p:spTree>
    <p:extLst>
      <p:ext uri="{BB962C8B-B14F-4D97-AF65-F5344CB8AC3E}">
        <p14:creationId xmlns:p14="http://schemas.microsoft.com/office/powerpoint/2010/main" val="551013103"/>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Bundles</a:t>
            </a:r>
          </a:p>
        </p:txBody>
      </p:sp>
      <p:sp>
        <p:nvSpPr>
          <p:cNvPr id="3" name="Content Placeholder 2"/>
          <p:cNvSpPr>
            <a:spLocks noGrp="1"/>
          </p:cNvSpPr>
          <p:nvPr>
            <p:ph type="body" sz="quarter" idx="13"/>
          </p:nvPr>
        </p:nvSpPr>
        <p:spPr>
          <a:prstGeom prst="rect">
            <a:avLst/>
          </a:prstGeom>
        </p:spPr>
        <p:txBody>
          <a:bodyPr/>
          <a:lstStyle/>
          <a:p>
            <a:r>
              <a:rPr lang="en-US" sz="2400" dirty="0"/>
              <a:t>Bundle is a FHIR resource – for containing other resources</a:t>
            </a:r>
          </a:p>
          <a:p>
            <a:r>
              <a:rPr lang="en-US" sz="2400" dirty="0"/>
              <a:t>When more than one resource </a:t>
            </a:r>
            <a:r>
              <a:rPr lang="en-US" sz="2400" dirty="0" smtClean="0"/>
              <a:t>is needed:</a:t>
            </a:r>
            <a:endParaRPr lang="en-US" sz="2400" dirty="0"/>
          </a:p>
          <a:p>
            <a:pPr lvl="1"/>
            <a:r>
              <a:rPr lang="en-US" sz="2000" dirty="0"/>
              <a:t>Query result</a:t>
            </a:r>
          </a:p>
          <a:p>
            <a:pPr lvl="1"/>
            <a:r>
              <a:rPr lang="en-US" sz="2000" dirty="0"/>
              <a:t>Document</a:t>
            </a:r>
          </a:p>
          <a:p>
            <a:pPr lvl="1"/>
            <a:r>
              <a:rPr lang="en-US" sz="2000" dirty="0"/>
              <a:t>Message</a:t>
            </a:r>
          </a:p>
          <a:p>
            <a:pPr lvl="1"/>
            <a:r>
              <a:rPr lang="en-US" sz="2000" dirty="0"/>
              <a:t>Transaction</a:t>
            </a:r>
          </a:p>
          <a:p>
            <a:r>
              <a:rPr lang="en-US" sz="2400" dirty="0"/>
              <a:t>A technical grouping rather than a logical one</a:t>
            </a:r>
          </a:p>
          <a:p>
            <a:pPr lvl="1"/>
            <a:r>
              <a:rPr lang="en-US" sz="2000" dirty="0"/>
              <a:t>no inherent business meaning in the grouping, unlike the List resource</a:t>
            </a:r>
          </a:p>
        </p:txBody>
      </p:sp>
    </p:spTree>
    <p:extLst>
      <p:ext uri="{BB962C8B-B14F-4D97-AF65-F5344CB8AC3E}">
        <p14:creationId xmlns:p14="http://schemas.microsoft.com/office/powerpoint/2010/main" val="212851953"/>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Query response</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25607" y="1329612"/>
            <a:ext cx="5850650" cy="351039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61116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Transactions / Batches</a:t>
            </a:r>
            <a:endParaRPr lang="en-GB" dirty="0"/>
          </a:p>
        </p:txBody>
      </p:sp>
      <p:sp>
        <p:nvSpPr>
          <p:cNvPr id="3" name="Content Placeholder 2"/>
          <p:cNvSpPr>
            <a:spLocks noGrp="1"/>
          </p:cNvSpPr>
          <p:nvPr>
            <p:ph type="body" sz="quarter" idx="13"/>
          </p:nvPr>
        </p:nvSpPr>
        <p:spPr>
          <a:prstGeom prst="rect">
            <a:avLst/>
          </a:prstGeom>
        </p:spPr>
        <p:txBody>
          <a:bodyPr/>
          <a:lstStyle/>
          <a:p>
            <a:r>
              <a:rPr lang="en-US" dirty="0"/>
              <a:t>Multiple operations at once</a:t>
            </a:r>
          </a:p>
          <a:p>
            <a:pPr lvl="1"/>
            <a:r>
              <a:rPr lang="en-US" dirty="0"/>
              <a:t>Transaction </a:t>
            </a:r>
          </a:p>
          <a:p>
            <a:pPr lvl="2"/>
            <a:r>
              <a:rPr lang="en-US" dirty="0"/>
              <a:t>Related resources - Referential integrity</a:t>
            </a:r>
          </a:p>
          <a:p>
            <a:pPr lvl="1"/>
            <a:r>
              <a:rPr lang="en-US" dirty="0"/>
              <a:t>Batch</a:t>
            </a:r>
          </a:p>
          <a:p>
            <a:pPr lvl="2"/>
            <a:r>
              <a:rPr lang="en-US" dirty="0"/>
              <a:t>Unrelated</a:t>
            </a:r>
          </a:p>
          <a:p>
            <a:r>
              <a:rPr lang="en-US" dirty="0"/>
              <a:t>Return </a:t>
            </a:r>
            <a:r>
              <a:rPr lang="en-US" dirty="0" smtClean="0"/>
              <a:t>Bundle </a:t>
            </a:r>
            <a:r>
              <a:rPr lang="en-US" dirty="0"/>
              <a:t>with outcomes</a:t>
            </a:r>
          </a:p>
        </p:txBody>
      </p:sp>
    </p:spTree>
    <p:extLst>
      <p:ext uri="{BB962C8B-B14F-4D97-AF65-F5344CB8AC3E}">
        <p14:creationId xmlns:p14="http://schemas.microsoft.com/office/powerpoint/2010/main" val="4945253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Paradigms</a:t>
            </a:r>
            <a:endParaRPr lang="en-US" dirty="0"/>
          </a:p>
        </p:txBody>
      </p:sp>
      <p:sp>
        <p:nvSpPr>
          <p:cNvPr id="4" name="Footer Placeholder 3"/>
          <p:cNvSpPr>
            <a:spLocks noGrp="1"/>
          </p:cNvSpPr>
          <p:nvPr>
            <p:ph type="ftr" sz="quarter" idx="10"/>
          </p:nvPr>
        </p:nvSpPr>
        <p:spPr/>
        <p:txBody>
          <a:bodyPr/>
          <a:lstStyle/>
          <a:p>
            <a:r>
              <a:rPr lang="en-CA" b="1" smtClean="0"/>
              <a:t>© 2020 Health Level Seven ® International. All Rights Reserved. Published under the Creative Commons 3.0 Attribution Unported license</a:t>
            </a:r>
            <a:endParaRPr lang="en-US" b="1" dirty="0"/>
          </a:p>
        </p:txBody>
      </p:sp>
      <p:sp>
        <p:nvSpPr>
          <p:cNvPr id="5" name="Slide Number Placeholder 4"/>
          <p:cNvSpPr>
            <a:spLocks noGrp="1"/>
          </p:cNvSpPr>
          <p:nvPr>
            <p:ph type="sldNum" sz="quarter" idx="11"/>
          </p:nvPr>
        </p:nvSpPr>
        <p:spPr/>
        <p:txBody>
          <a:bodyPr/>
          <a:lstStyle/>
          <a:p>
            <a:fld id="{6CACE926-AEF5-4BFE-8BD7-24414108CB7B}" type="slidenum">
              <a:rPr lang="en-US" altLang="en-US" smtClean="0"/>
              <a:pPr/>
              <a:t>79</a:t>
            </a:fld>
            <a:endParaRPr lang="en-US" altLang="en-US" dirty="0"/>
          </a:p>
        </p:txBody>
      </p:sp>
      <p:graphicFrame>
        <p:nvGraphicFramePr>
          <p:cNvPr id="7" name="Diagram 6"/>
          <p:cNvGraphicFramePr/>
          <p:nvPr>
            <p:extLst>
              <p:ext uri="{D42A27DB-BD31-4B8C-83A1-F6EECF244321}">
                <p14:modId xmlns:p14="http://schemas.microsoft.com/office/powerpoint/2010/main" val="2446234438"/>
              </p:ext>
            </p:extLst>
          </p:nvPr>
        </p:nvGraphicFramePr>
        <p:xfrm>
          <a:off x="4849072" y="1132756"/>
          <a:ext cx="2197188" cy="15285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2891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CA" dirty="0"/>
          </a:p>
        </p:txBody>
      </p:sp>
      <p:sp>
        <p:nvSpPr>
          <p:cNvPr id="3" name="Content Placeholder 2"/>
          <p:cNvSpPr>
            <a:spLocks noGrp="1"/>
          </p:cNvSpPr>
          <p:nvPr>
            <p:ph type="body" sz="quarter" idx="13"/>
          </p:nvPr>
        </p:nvSpPr>
        <p:spPr>
          <a:prstGeom prst="rect">
            <a:avLst/>
          </a:prstGeom>
        </p:spPr>
        <p:txBody>
          <a:bodyPr/>
          <a:lstStyle/>
          <a:p>
            <a:r>
              <a:rPr lang="en-US" sz="2800" dirty="0"/>
              <a:t>Has been a need to share healthcare information electronically for a long time</a:t>
            </a:r>
          </a:p>
          <a:p>
            <a:r>
              <a:rPr lang="en-US" sz="2800" dirty="0"/>
              <a:t>Increasing pressure to broaden scope of sharing</a:t>
            </a:r>
          </a:p>
          <a:p>
            <a:pPr lvl="1"/>
            <a:r>
              <a:rPr lang="en-US" sz="2400" dirty="0"/>
              <a:t>Across organizations, disciplines, even borders</a:t>
            </a:r>
          </a:p>
          <a:p>
            <a:pPr lvl="1"/>
            <a:r>
              <a:rPr lang="en-US" sz="2400" dirty="0"/>
              <a:t>Mobile, Device  &amp; Cloud-based applications</a:t>
            </a:r>
          </a:p>
          <a:p>
            <a:r>
              <a:rPr lang="en-US" sz="2800" dirty="0"/>
              <a:t>Faster – integration in days or weeks, not months or years</a:t>
            </a:r>
          </a:p>
        </p:txBody>
      </p:sp>
    </p:spTree>
    <p:extLst>
      <p:ext uri="{BB962C8B-B14F-4D97-AF65-F5344CB8AC3E}">
        <p14:creationId xmlns:p14="http://schemas.microsoft.com/office/powerpoint/2010/main" val="223783133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Paradigms</a:t>
            </a:r>
          </a:p>
        </p:txBody>
      </p:sp>
      <p:sp>
        <p:nvSpPr>
          <p:cNvPr id="3" name="Content Placeholder 2"/>
          <p:cNvSpPr>
            <a:spLocks noGrp="1"/>
          </p:cNvSpPr>
          <p:nvPr>
            <p:ph idx="4294967295"/>
          </p:nvPr>
        </p:nvSpPr>
        <p:spPr>
          <a:xfrm>
            <a:off x="381000" y="1371600"/>
            <a:ext cx="8382000" cy="3360390"/>
          </a:xfrm>
          <a:prstGeom prst="rect">
            <a:avLst/>
          </a:prstGeom>
        </p:spPr>
        <p:txBody>
          <a:bodyPr/>
          <a:lstStyle/>
          <a:p>
            <a:r>
              <a:rPr lang="en-GB" dirty="0"/>
              <a:t>FHIR supports 4 interoperability paradigms</a:t>
            </a:r>
          </a:p>
        </p:txBody>
      </p:sp>
      <p:graphicFrame>
        <p:nvGraphicFramePr>
          <p:cNvPr id="5" name="Diagram 4"/>
          <p:cNvGraphicFramePr/>
          <p:nvPr>
            <p:extLst/>
          </p:nvPr>
        </p:nvGraphicFramePr>
        <p:xfrm>
          <a:off x="2141730" y="1761660"/>
          <a:ext cx="457200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8558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REST</a:t>
            </a:r>
            <a:endParaRPr lang="en-CA" dirty="0"/>
          </a:p>
        </p:txBody>
      </p:sp>
      <p:sp>
        <p:nvSpPr>
          <p:cNvPr id="3" name="Content Placeholder 2"/>
          <p:cNvSpPr>
            <a:spLocks noGrp="1"/>
          </p:cNvSpPr>
          <p:nvPr>
            <p:ph type="body" sz="quarter" idx="13"/>
          </p:nvPr>
        </p:nvSpPr>
        <p:spPr>
          <a:prstGeom prst="rect">
            <a:avLst/>
          </a:prstGeom>
        </p:spPr>
        <p:txBody>
          <a:bodyPr>
            <a:noAutofit/>
          </a:bodyPr>
          <a:lstStyle/>
          <a:p>
            <a:r>
              <a:rPr lang="en-US" dirty="0"/>
              <a:t>Simple, out-of-the-box interoperability</a:t>
            </a:r>
          </a:p>
          <a:p>
            <a:r>
              <a:rPr lang="en-US" dirty="0"/>
              <a:t>Leverages HTTP: GET, POST, etc.</a:t>
            </a:r>
          </a:p>
          <a:p>
            <a:r>
              <a:rPr lang="en-US" dirty="0"/>
              <a:t>Pre-defined operations</a:t>
            </a:r>
          </a:p>
          <a:p>
            <a:pPr lvl="1"/>
            <a:r>
              <a:rPr lang="en-US" dirty="0"/>
              <a:t>Create, Read, Update, Delete</a:t>
            </a:r>
          </a:p>
          <a:p>
            <a:pPr lvl="1"/>
            <a:r>
              <a:rPr lang="en-US" dirty="0"/>
              <a:t>Also: History, Read Version, Search, Updates, Validate, Capabilities, Batch &amp; Transaction</a:t>
            </a:r>
          </a:p>
          <a:p>
            <a:r>
              <a:rPr lang="en-US" dirty="0"/>
              <a:t>Works best where control resides on client side and a trust relationship exists</a:t>
            </a:r>
          </a:p>
        </p:txBody>
      </p:sp>
      <p:graphicFrame>
        <p:nvGraphicFramePr>
          <p:cNvPr id="5" name="Diagram 4"/>
          <p:cNvGraphicFramePr/>
          <p:nvPr/>
        </p:nvGraphicFramePr>
        <p:xfrm>
          <a:off x="7355160" y="876016"/>
          <a:ext cx="1331640" cy="1157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466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Documents</a:t>
            </a:r>
            <a:endParaRPr lang="en-CA" dirty="0"/>
          </a:p>
        </p:txBody>
      </p:sp>
      <p:sp>
        <p:nvSpPr>
          <p:cNvPr id="3" name="Content Placeholder 2"/>
          <p:cNvSpPr>
            <a:spLocks noGrp="1"/>
          </p:cNvSpPr>
          <p:nvPr>
            <p:ph type="body" sz="quarter" idx="13"/>
          </p:nvPr>
        </p:nvSpPr>
        <p:spPr>
          <a:prstGeom prst="rect">
            <a:avLst/>
          </a:prstGeom>
        </p:spPr>
        <p:txBody>
          <a:bodyPr>
            <a:noAutofit/>
          </a:bodyPr>
          <a:lstStyle/>
          <a:p>
            <a:r>
              <a:rPr lang="en-US" sz="2000" dirty="0">
                <a:latin typeface="+mn-lt"/>
              </a:rPr>
              <a:t>Similar to CDA</a:t>
            </a:r>
          </a:p>
          <a:p>
            <a:r>
              <a:rPr lang="en-US" sz="2000" dirty="0">
                <a:latin typeface="+mn-lt"/>
              </a:rPr>
              <a:t>A collection of resources bound together</a:t>
            </a:r>
          </a:p>
          <a:p>
            <a:pPr lvl="1"/>
            <a:r>
              <a:rPr lang="en-US" sz="1800" dirty="0">
                <a:latin typeface="+mn-lt"/>
              </a:rPr>
              <a:t>Root is a “Composition” resource</a:t>
            </a:r>
          </a:p>
          <a:p>
            <a:pPr lvl="1"/>
            <a:r>
              <a:rPr lang="en-US" sz="1800" dirty="0">
                <a:latin typeface="+mn-lt"/>
              </a:rPr>
              <a:t>Just like CDA header</a:t>
            </a:r>
          </a:p>
          <a:p>
            <a:r>
              <a:rPr lang="en-US" sz="2000" dirty="0">
                <a:latin typeface="+mn-lt"/>
              </a:rPr>
              <a:t>Sent as a Bundle </a:t>
            </a:r>
            <a:r>
              <a:rPr lang="en-US" sz="1600" b="1" dirty="0">
                <a:latin typeface="+mn-lt"/>
              </a:rPr>
              <a:t>(FHIR Resource)</a:t>
            </a:r>
          </a:p>
          <a:p>
            <a:r>
              <a:rPr lang="en-US" sz="2000" dirty="0">
                <a:latin typeface="+mn-lt"/>
              </a:rPr>
              <a:t>Single context</a:t>
            </a:r>
          </a:p>
          <a:p>
            <a:r>
              <a:rPr lang="en-US" sz="2000" dirty="0">
                <a:latin typeface="+mn-lt"/>
              </a:rPr>
              <a:t>Can be signed, authenticated, etc.</a:t>
            </a:r>
          </a:p>
          <a:p>
            <a:r>
              <a:rPr lang="en-US" sz="2000" dirty="0">
                <a:latin typeface="+mn-lt"/>
              </a:rPr>
              <a:t>Requires human-readable representation of the data contents</a:t>
            </a:r>
          </a:p>
        </p:txBody>
      </p:sp>
      <p:graphicFrame>
        <p:nvGraphicFramePr>
          <p:cNvPr id="5" name="Diagram 4"/>
          <p:cNvGraphicFramePr/>
          <p:nvPr/>
        </p:nvGraphicFramePr>
        <p:xfrm>
          <a:off x="7355160" y="868402"/>
          <a:ext cx="1331640" cy="1157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256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7"/>
          <p:cNvSpPr>
            <a:spLocks/>
          </p:cNvSpPr>
          <p:nvPr/>
        </p:nvSpPr>
        <p:spPr bwMode="auto">
          <a:xfrm>
            <a:off x="2208355" y="2508647"/>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22" name="TextBox 21"/>
          <p:cNvSpPr txBox="1"/>
          <p:nvPr/>
        </p:nvSpPr>
        <p:spPr>
          <a:xfrm>
            <a:off x="1714500" y="1275607"/>
            <a:ext cx="2628900" cy="975122"/>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effectLst/>
              </a:rPr>
              <a:t>Composition Resource</a:t>
            </a:r>
          </a:p>
        </p:txBody>
      </p:sp>
      <p:sp>
        <p:nvSpPr>
          <p:cNvPr id="24" name="TextBox 23"/>
          <p:cNvSpPr txBox="1"/>
          <p:nvPr/>
        </p:nvSpPr>
        <p:spPr>
          <a:xfrm>
            <a:off x="1776822" y="1989704"/>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Section</a:t>
            </a:r>
          </a:p>
        </p:txBody>
      </p:sp>
      <p:sp>
        <p:nvSpPr>
          <p:cNvPr id="26" name="AutoShape 7"/>
          <p:cNvSpPr>
            <a:spLocks/>
          </p:cNvSpPr>
          <p:nvPr/>
        </p:nvSpPr>
        <p:spPr bwMode="auto">
          <a:xfrm>
            <a:off x="2209546" y="3074789"/>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Device Resource</a:t>
            </a:r>
          </a:p>
        </p:txBody>
      </p:sp>
      <p:sp>
        <p:nvSpPr>
          <p:cNvPr id="27" name="AutoShape 7"/>
          <p:cNvSpPr>
            <a:spLocks/>
          </p:cNvSpPr>
          <p:nvPr/>
        </p:nvSpPr>
        <p:spPr bwMode="auto">
          <a:xfrm>
            <a:off x="2227659" y="4256484"/>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Condition Resource</a:t>
            </a:r>
          </a:p>
        </p:txBody>
      </p:sp>
      <p:sp>
        <p:nvSpPr>
          <p:cNvPr id="28" name="AutoShape 7"/>
          <p:cNvSpPr>
            <a:spLocks/>
          </p:cNvSpPr>
          <p:nvPr/>
        </p:nvSpPr>
        <p:spPr bwMode="auto">
          <a:xfrm>
            <a:off x="2227659" y="3657600"/>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List Resource</a:t>
            </a:r>
          </a:p>
        </p:txBody>
      </p:sp>
      <p:sp>
        <p:nvSpPr>
          <p:cNvPr id="30" name="AutoShape 16"/>
          <p:cNvSpPr>
            <a:spLocks/>
          </p:cNvSpPr>
          <p:nvPr/>
        </p:nvSpPr>
        <p:spPr bwMode="auto">
          <a:xfrm rot="16200000" flipH="1">
            <a:off x="1235774" y="2901033"/>
            <a:ext cx="1707375" cy="292725"/>
          </a:xfrm>
          <a:custGeom>
            <a:avLst/>
            <a:gdLst/>
            <a:ahLst/>
            <a:cxnLst/>
            <a:rect l="0" t="0" r="r" b="b"/>
            <a:pathLst>
              <a:path w="21600" h="21600">
                <a:moveTo>
                  <a:pt x="0" y="0"/>
                </a:moveTo>
                <a:lnTo>
                  <a:pt x="21600" y="0"/>
                </a:lnTo>
                <a:lnTo>
                  <a:pt x="21600" y="21600"/>
                </a:lnTo>
              </a:path>
            </a:pathLst>
          </a:cu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sp>
        <p:nvSpPr>
          <p:cNvPr id="31" name="TextBox 30"/>
          <p:cNvSpPr txBox="1"/>
          <p:nvPr/>
        </p:nvSpPr>
        <p:spPr>
          <a:xfrm>
            <a:off x="4972050" y="1247573"/>
            <a:ext cx="2082621" cy="3754874"/>
          </a:xfrm>
          <a:prstGeom prst="rect">
            <a:avLst/>
          </a:prstGeom>
          <a:noFill/>
        </p:spPr>
        <p:txBody>
          <a:bodyPr wrap="none" rtlCol="0">
            <a:spAutoFit/>
          </a:bodyPr>
          <a:lstStyle/>
          <a:p>
            <a:r>
              <a:rPr lang="en-US" sz="1400" dirty="0"/>
              <a:t>&lt;Bundle&gt;</a:t>
            </a:r>
          </a:p>
          <a:p>
            <a:r>
              <a:rPr lang="en-US" sz="1400" dirty="0"/>
              <a:t>    &lt;entry&gt;</a:t>
            </a:r>
          </a:p>
          <a:p>
            <a:r>
              <a:rPr lang="en-US" sz="1400" dirty="0"/>
              <a:t>          &lt;</a:t>
            </a:r>
            <a:r>
              <a:rPr lang="en-US" sz="1400" b="1" dirty="0"/>
              <a:t>Composition</a:t>
            </a:r>
            <a:r>
              <a:rPr lang="en-US" sz="1400" dirty="0"/>
              <a:t> /&gt;</a:t>
            </a:r>
          </a:p>
          <a:p>
            <a:r>
              <a:rPr lang="en-US" sz="1400" dirty="0"/>
              <a:t>   &lt;/entry&gt; </a:t>
            </a:r>
          </a:p>
          <a:p>
            <a:r>
              <a:rPr lang="en-US" sz="1400" dirty="0"/>
              <a:t>   &lt;entry&gt;</a:t>
            </a:r>
          </a:p>
          <a:p>
            <a:r>
              <a:rPr lang="en-US" sz="1400" dirty="0"/>
              <a:t>          &lt;Observation /&gt;</a:t>
            </a:r>
          </a:p>
          <a:p>
            <a:r>
              <a:rPr lang="en-US" sz="1400" dirty="0"/>
              <a:t>   &lt;/entry&gt;</a:t>
            </a:r>
          </a:p>
          <a:p>
            <a:r>
              <a:rPr lang="en-US" sz="1400" dirty="0"/>
              <a:t>   &lt;entry&gt;</a:t>
            </a:r>
          </a:p>
          <a:p>
            <a:r>
              <a:rPr lang="en-US" sz="1400" dirty="0"/>
              <a:t>          &lt;Device /&gt;</a:t>
            </a:r>
          </a:p>
          <a:p>
            <a:r>
              <a:rPr lang="en-US" sz="1400" dirty="0"/>
              <a:t>   &lt;/entry&gt;</a:t>
            </a:r>
          </a:p>
          <a:p>
            <a:r>
              <a:rPr lang="en-US" sz="1400" dirty="0"/>
              <a:t>   &lt;entry&gt;</a:t>
            </a:r>
          </a:p>
          <a:p>
            <a:r>
              <a:rPr lang="en-US" sz="1400" dirty="0"/>
              <a:t>          &lt;List/&gt;</a:t>
            </a:r>
          </a:p>
          <a:p>
            <a:r>
              <a:rPr lang="en-US" sz="1400" dirty="0"/>
              <a:t>   &lt;/entry&gt;</a:t>
            </a:r>
          </a:p>
          <a:p>
            <a:r>
              <a:rPr lang="en-US" sz="1400" dirty="0"/>
              <a:t>   &lt;entry&gt;</a:t>
            </a:r>
          </a:p>
          <a:p>
            <a:r>
              <a:rPr lang="en-US" sz="1400" dirty="0"/>
              <a:t>          &lt;Condition/&gt;</a:t>
            </a:r>
          </a:p>
          <a:p>
            <a:r>
              <a:rPr lang="en-US" sz="1400" dirty="0"/>
              <a:t>   &lt;/entry&gt;</a:t>
            </a:r>
          </a:p>
          <a:p>
            <a:r>
              <a:rPr lang="en-US" sz="1400" dirty="0"/>
              <a:t>&lt;/Bundle&gt;</a:t>
            </a:r>
          </a:p>
        </p:txBody>
      </p:sp>
      <p:sp>
        <p:nvSpPr>
          <p:cNvPr id="39" name="Freeform 38"/>
          <p:cNvSpPr/>
          <p:nvPr/>
        </p:nvSpPr>
        <p:spPr bwMode="auto">
          <a:xfrm>
            <a:off x="6656679" y="1820637"/>
            <a:ext cx="144171" cy="595993"/>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sp>
        <p:nvSpPr>
          <p:cNvPr id="41" name="Freeform 40"/>
          <p:cNvSpPr/>
          <p:nvPr/>
        </p:nvSpPr>
        <p:spPr bwMode="auto">
          <a:xfrm rot="658787">
            <a:off x="6566280" y="1936989"/>
            <a:ext cx="910895" cy="1783631"/>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cxnSp>
        <p:nvCxnSpPr>
          <p:cNvPr id="43" name="Straight Arrow Connector 42"/>
          <p:cNvCxnSpPr/>
          <p:nvPr/>
        </p:nvCxnSpPr>
        <p:spPr bwMode="auto">
          <a:xfrm>
            <a:off x="3005826" y="2184797"/>
            <a:ext cx="0" cy="323850"/>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cxnSp>
        <p:nvCxnSpPr>
          <p:cNvPr id="44" name="Straight Arrow Connector 43"/>
          <p:cNvCxnSpPr/>
          <p:nvPr/>
        </p:nvCxnSpPr>
        <p:spPr bwMode="auto">
          <a:xfrm>
            <a:off x="2514600" y="2914651"/>
            <a:ext cx="0" cy="248329"/>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sp>
        <p:nvSpPr>
          <p:cNvPr id="45" name="Freeform 44"/>
          <p:cNvSpPr/>
          <p:nvPr/>
        </p:nvSpPr>
        <p:spPr bwMode="auto">
          <a:xfrm rot="17992763">
            <a:off x="6210465" y="3697152"/>
            <a:ext cx="388589" cy="637817"/>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p>
        </p:txBody>
      </p:sp>
      <p:sp>
        <p:nvSpPr>
          <p:cNvPr id="21" name="TextBox 20"/>
          <p:cNvSpPr txBox="1"/>
          <p:nvPr/>
        </p:nvSpPr>
        <p:spPr>
          <a:xfrm>
            <a:off x="2661354" y="1503650"/>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sz="1350" dirty="0"/>
              <a:t>Attester</a:t>
            </a:r>
          </a:p>
        </p:txBody>
      </p:sp>
      <p:sp>
        <p:nvSpPr>
          <p:cNvPr id="32" name="TextBox 31"/>
          <p:cNvSpPr txBox="1"/>
          <p:nvPr/>
        </p:nvSpPr>
        <p:spPr>
          <a:xfrm>
            <a:off x="1776822" y="1503649"/>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Metadata</a:t>
            </a:r>
          </a:p>
        </p:txBody>
      </p:sp>
      <p:cxnSp>
        <p:nvCxnSpPr>
          <p:cNvPr id="33" name="Straight Arrow Connector 32"/>
          <p:cNvCxnSpPr/>
          <p:nvPr/>
        </p:nvCxnSpPr>
        <p:spPr bwMode="auto">
          <a:xfrm>
            <a:off x="2514600" y="4095072"/>
            <a:ext cx="0" cy="248329"/>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sp>
        <p:nvSpPr>
          <p:cNvPr id="34" name="Freeform 33"/>
          <p:cNvSpPr/>
          <p:nvPr/>
        </p:nvSpPr>
        <p:spPr bwMode="auto">
          <a:xfrm rot="1822276">
            <a:off x="6471896" y="2540079"/>
            <a:ext cx="258471" cy="577453"/>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sp>
        <p:nvSpPr>
          <p:cNvPr id="29" name="TextBox 28"/>
          <p:cNvSpPr txBox="1"/>
          <p:nvPr/>
        </p:nvSpPr>
        <p:spPr>
          <a:xfrm>
            <a:off x="3545886" y="1503650"/>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Section</a:t>
            </a:r>
          </a:p>
        </p:txBody>
      </p:sp>
      <p:sp>
        <p:nvSpPr>
          <p:cNvPr id="35" name="TextBox 34"/>
          <p:cNvSpPr txBox="1"/>
          <p:nvPr/>
        </p:nvSpPr>
        <p:spPr>
          <a:xfrm>
            <a:off x="2681790" y="1989704"/>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Section</a:t>
            </a:r>
          </a:p>
        </p:txBody>
      </p:sp>
      <p:cxnSp>
        <p:nvCxnSpPr>
          <p:cNvPr id="37" name="Elbow Connector 36"/>
          <p:cNvCxnSpPr>
            <a:stCxn id="29" idx="2"/>
            <a:endCxn id="24" idx="0"/>
          </p:cNvCxnSpPr>
          <p:nvPr/>
        </p:nvCxnSpPr>
        <p:spPr bwMode="auto">
          <a:xfrm rot="5400000">
            <a:off x="2891806" y="964146"/>
            <a:ext cx="282049" cy="1769064"/>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8" name="Elbow Connector 37"/>
          <p:cNvCxnSpPr>
            <a:stCxn id="29" idx="2"/>
            <a:endCxn id="35" idx="0"/>
          </p:cNvCxnSpPr>
          <p:nvPr/>
        </p:nvCxnSpPr>
        <p:spPr bwMode="auto">
          <a:xfrm rot="5400000">
            <a:off x="3344290" y="1416630"/>
            <a:ext cx="282049" cy="864096"/>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 name="Title 3"/>
          <p:cNvSpPr>
            <a:spLocks noGrp="1"/>
          </p:cNvSpPr>
          <p:nvPr>
            <p:ph type="title"/>
          </p:nvPr>
        </p:nvSpPr>
        <p:spPr/>
        <p:txBody>
          <a:bodyPr/>
          <a:lstStyle/>
          <a:p>
            <a:r>
              <a:rPr lang="en-US" dirty="0" smtClean="0"/>
              <a:t>Documents are Bundles</a:t>
            </a:r>
            <a:endParaRPr lang="en-US" dirty="0"/>
          </a:p>
        </p:txBody>
      </p:sp>
      <p:graphicFrame>
        <p:nvGraphicFramePr>
          <p:cNvPr id="46" name="Diagram 45"/>
          <p:cNvGraphicFramePr/>
          <p:nvPr/>
        </p:nvGraphicFramePr>
        <p:xfrm>
          <a:off x="7355160" y="868402"/>
          <a:ext cx="1331640" cy="1157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67653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Messages</a:t>
            </a:r>
            <a:endParaRPr lang="en-CA" dirty="0"/>
          </a:p>
        </p:txBody>
      </p:sp>
      <p:sp>
        <p:nvSpPr>
          <p:cNvPr id="3" name="Content Placeholder 2"/>
          <p:cNvSpPr>
            <a:spLocks noGrp="1"/>
          </p:cNvSpPr>
          <p:nvPr>
            <p:ph type="body" sz="quarter" idx="13"/>
          </p:nvPr>
        </p:nvSpPr>
        <p:spPr>
          <a:prstGeom prst="rect">
            <a:avLst/>
          </a:prstGeom>
        </p:spPr>
        <p:txBody>
          <a:bodyPr>
            <a:noAutofit/>
          </a:bodyPr>
          <a:lstStyle/>
          <a:p>
            <a:r>
              <a:rPr lang="en-US" dirty="0">
                <a:latin typeface="+mn-lt"/>
              </a:rPr>
              <a:t>Similar to v2 and v3 messaging</a:t>
            </a:r>
          </a:p>
          <a:p>
            <a:r>
              <a:rPr lang="en-US" dirty="0">
                <a:latin typeface="+mn-lt"/>
              </a:rPr>
              <a:t>Also a collection of resources</a:t>
            </a:r>
          </a:p>
          <a:p>
            <a:pPr lvl="1"/>
            <a:r>
              <a:rPr lang="en-US" dirty="0">
                <a:latin typeface="+mn-lt"/>
              </a:rPr>
              <a:t>Sent as a Bundle </a:t>
            </a:r>
            <a:r>
              <a:rPr lang="en-US" sz="1600" b="1" dirty="0">
                <a:latin typeface="+mn-lt"/>
              </a:rPr>
              <a:t>(FHIR Resource)</a:t>
            </a:r>
            <a:endParaRPr lang="en-US" sz="1600" dirty="0">
              <a:latin typeface="+mn-lt"/>
            </a:endParaRPr>
          </a:p>
          <a:p>
            <a:r>
              <a:rPr lang="en-US" dirty="0">
                <a:latin typeface="+mn-lt"/>
              </a:rPr>
              <a:t>Allows for request and response behavior and payloads</a:t>
            </a:r>
          </a:p>
          <a:p>
            <a:r>
              <a:rPr lang="en-US" dirty="0">
                <a:latin typeface="+mn-lt"/>
              </a:rPr>
              <a:t>Event-driven</a:t>
            </a:r>
          </a:p>
          <a:p>
            <a:pPr lvl="1"/>
            <a:r>
              <a:rPr lang="en-US" dirty="0">
                <a:latin typeface="+mn-lt"/>
              </a:rPr>
              <a:t>e.g. Send lab order, get back result</a:t>
            </a:r>
          </a:p>
          <a:p>
            <a:r>
              <a:rPr lang="en-US" dirty="0">
                <a:latin typeface="+mn-lt"/>
              </a:rPr>
              <a:t>Can be asynchronous</a:t>
            </a:r>
          </a:p>
        </p:txBody>
      </p:sp>
      <p:graphicFrame>
        <p:nvGraphicFramePr>
          <p:cNvPr id="5" name="Diagram 4"/>
          <p:cNvGraphicFramePr/>
          <p:nvPr/>
        </p:nvGraphicFramePr>
        <p:xfrm>
          <a:off x="7355160" y="861432"/>
          <a:ext cx="1331640" cy="1157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149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7"/>
          <p:cNvSpPr>
            <a:spLocks/>
          </p:cNvSpPr>
          <p:nvPr/>
        </p:nvSpPr>
        <p:spPr bwMode="auto">
          <a:xfrm>
            <a:off x="2208355" y="2508647"/>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smtClean="0">
                <a:latin typeface="Calibri" charset="0"/>
                <a:ea typeface="ＭＳ Ｐゴシック" charset="0"/>
                <a:cs typeface="Calibri" charset="0"/>
                <a:sym typeface="Calibri" charset="0"/>
              </a:rPr>
              <a:t>Practitioner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1714500" y="1275607"/>
            <a:ext cx="2628900" cy="975122"/>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err="1" smtClean="0">
                <a:effectLst/>
              </a:rPr>
              <a:t>MessageHeader</a:t>
            </a:r>
            <a:r>
              <a:rPr lang="en-US" sz="1350" dirty="0" smtClean="0">
                <a:effectLst/>
              </a:rPr>
              <a:t> Resource</a:t>
            </a:r>
            <a:endParaRPr lang="en-US" sz="1350" dirty="0">
              <a:effectLst/>
            </a:endParaRPr>
          </a:p>
        </p:txBody>
      </p:sp>
      <p:sp>
        <p:nvSpPr>
          <p:cNvPr id="24" name="TextBox 23"/>
          <p:cNvSpPr txBox="1"/>
          <p:nvPr/>
        </p:nvSpPr>
        <p:spPr>
          <a:xfrm>
            <a:off x="1776822" y="1989704"/>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sz="1350" dirty="0" smtClean="0"/>
              <a:t>Response</a:t>
            </a:r>
            <a:endParaRPr lang="en-US" sz="1350" dirty="0"/>
          </a:p>
        </p:txBody>
      </p:sp>
      <p:sp>
        <p:nvSpPr>
          <p:cNvPr id="26" name="AutoShape 7"/>
          <p:cNvSpPr>
            <a:spLocks/>
          </p:cNvSpPr>
          <p:nvPr/>
        </p:nvSpPr>
        <p:spPr bwMode="auto">
          <a:xfrm>
            <a:off x="2209546" y="3074789"/>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err="1" smtClean="0">
                <a:latin typeface="Calibri" charset="0"/>
                <a:ea typeface="ＭＳ Ｐゴシック" charset="0"/>
                <a:cs typeface="Calibri" charset="0"/>
                <a:sym typeface="Calibri" charset="0"/>
              </a:rPr>
              <a:t>OperationOutcome</a:t>
            </a:r>
            <a:endParaRPr lang="en-US" dirty="0" smtClean="0">
              <a:latin typeface="Calibri" charset="0"/>
              <a:ea typeface="ＭＳ Ｐゴシック" charset="0"/>
              <a:cs typeface="Calibri" charset="0"/>
              <a:sym typeface="Calibri" charset="0"/>
            </a:endParaRPr>
          </a:p>
          <a:p>
            <a:r>
              <a:rPr lang="en-US" dirty="0" smtClean="0">
                <a:latin typeface="Calibri" charset="0"/>
                <a:ea typeface="ＭＳ Ｐゴシック" charset="0"/>
                <a:cs typeface="Calibri" charset="0"/>
                <a:sym typeface="Calibri" charset="0"/>
              </a:rPr>
              <a:t>Resource</a:t>
            </a:r>
            <a:endParaRPr lang="en-US" dirty="0">
              <a:latin typeface="Calibri" charset="0"/>
              <a:ea typeface="ＭＳ Ｐゴシック" charset="0"/>
              <a:cs typeface="Calibri" charset="0"/>
              <a:sym typeface="Calibri" charset="0"/>
            </a:endParaRPr>
          </a:p>
        </p:txBody>
      </p:sp>
      <p:sp>
        <p:nvSpPr>
          <p:cNvPr id="28" name="AutoShape 7"/>
          <p:cNvSpPr>
            <a:spLocks/>
          </p:cNvSpPr>
          <p:nvPr/>
        </p:nvSpPr>
        <p:spPr bwMode="auto">
          <a:xfrm>
            <a:off x="2227659" y="3657600"/>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Device Resource</a:t>
            </a:r>
          </a:p>
        </p:txBody>
      </p:sp>
      <p:sp>
        <p:nvSpPr>
          <p:cNvPr id="31" name="TextBox 30"/>
          <p:cNvSpPr txBox="1"/>
          <p:nvPr/>
        </p:nvSpPr>
        <p:spPr>
          <a:xfrm>
            <a:off x="4972050" y="1247573"/>
            <a:ext cx="2451312" cy="3108543"/>
          </a:xfrm>
          <a:prstGeom prst="rect">
            <a:avLst/>
          </a:prstGeom>
          <a:noFill/>
        </p:spPr>
        <p:txBody>
          <a:bodyPr wrap="none" rtlCol="0">
            <a:spAutoFit/>
          </a:bodyPr>
          <a:lstStyle/>
          <a:p>
            <a:r>
              <a:rPr lang="en-US" sz="1400" dirty="0"/>
              <a:t>&lt;Bundle&gt;</a:t>
            </a:r>
          </a:p>
          <a:p>
            <a:r>
              <a:rPr lang="en-US" sz="1400" dirty="0"/>
              <a:t>    &lt;entry&gt;</a:t>
            </a:r>
          </a:p>
          <a:p>
            <a:r>
              <a:rPr lang="en-US" sz="1400" dirty="0"/>
              <a:t>          </a:t>
            </a:r>
            <a:r>
              <a:rPr lang="en-US" sz="1400" dirty="0" smtClean="0"/>
              <a:t>&lt;</a:t>
            </a:r>
            <a:r>
              <a:rPr lang="en-US" sz="1400" b="1" dirty="0" err="1" smtClean="0"/>
              <a:t>MessageHeader</a:t>
            </a:r>
            <a:r>
              <a:rPr lang="en-US" sz="1400" dirty="0" smtClean="0"/>
              <a:t>/&gt;</a:t>
            </a:r>
            <a:endParaRPr lang="en-US" sz="1400" dirty="0"/>
          </a:p>
          <a:p>
            <a:r>
              <a:rPr lang="en-US" sz="1400" dirty="0"/>
              <a:t>   &lt;/entry&gt; </a:t>
            </a:r>
          </a:p>
          <a:p>
            <a:r>
              <a:rPr lang="en-US" sz="1400" dirty="0"/>
              <a:t>   &lt;entry&gt;</a:t>
            </a:r>
          </a:p>
          <a:p>
            <a:r>
              <a:rPr lang="en-US" sz="1400" dirty="0"/>
              <a:t>          </a:t>
            </a:r>
            <a:r>
              <a:rPr lang="en-US" sz="1400" dirty="0" smtClean="0"/>
              <a:t>&lt;Practitioner/&gt;</a:t>
            </a:r>
            <a:endParaRPr lang="en-US" sz="1400" dirty="0"/>
          </a:p>
          <a:p>
            <a:r>
              <a:rPr lang="en-US" sz="1400" dirty="0"/>
              <a:t>   &lt;/entry&gt;</a:t>
            </a:r>
          </a:p>
          <a:p>
            <a:r>
              <a:rPr lang="en-US" sz="1400" dirty="0"/>
              <a:t>   &lt;entry&gt;</a:t>
            </a:r>
          </a:p>
          <a:p>
            <a:r>
              <a:rPr lang="en-US" sz="1400" dirty="0"/>
              <a:t>          </a:t>
            </a:r>
            <a:r>
              <a:rPr lang="en-US" sz="1400" dirty="0" smtClean="0"/>
              <a:t>&lt;</a:t>
            </a:r>
            <a:r>
              <a:rPr lang="en-US" sz="1400" dirty="0" err="1" smtClean="0"/>
              <a:t>OperationOutcome</a:t>
            </a:r>
            <a:r>
              <a:rPr lang="en-US" sz="1400" dirty="0" smtClean="0"/>
              <a:t>/&gt;</a:t>
            </a:r>
            <a:endParaRPr lang="en-US" sz="1400" dirty="0"/>
          </a:p>
          <a:p>
            <a:r>
              <a:rPr lang="en-US" sz="1400" dirty="0"/>
              <a:t>   &lt;/entry</a:t>
            </a:r>
            <a:r>
              <a:rPr lang="en-US" sz="1400" dirty="0" smtClean="0"/>
              <a:t>&gt;</a:t>
            </a:r>
          </a:p>
          <a:p>
            <a:r>
              <a:rPr lang="en-US" sz="1400" dirty="0" smtClean="0"/>
              <a:t>   </a:t>
            </a:r>
            <a:r>
              <a:rPr lang="en-US" sz="1400" dirty="0"/>
              <a:t>&lt;entry&gt;</a:t>
            </a:r>
          </a:p>
          <a:p>
            <a:r>
              <a:rPr lang="en-US" sz="1400" dirty="0"/>
              <a:t>          </a:t>
            </a:r>
            <a:r>
              <a:rPr lang="en-US" sz="1400" dirty="0" smtClean="0"/>
              <a:t>&lt;Device/&gt;</a:t>
            </a:r>
            <a:endParaRPr lang="en-US" sz="1400" dirty="0"/>
          </a:p>
          <a:p>
            <a:r>
              <a:rPr lang="en-US" sz="1400" dirty="0"/>
              <a:t>   &lt;/entry&gt;</a:t>
            </a:r>
          </a:p>
          <a:p>
            <a:r>
              <a:rPr lang="en-US" sz="1400" dirty="0"/>
              <a:t>&lt;/Bundle&gt;</a:t>
            </a:r>
          </a:p>
        </p:txBody>
      </p:sp>
      <p:sp>
        <p:nvSpPr>
          <p:cNvPr id="41" name="Freeform 40"/>
          <p:cNvSpPr/>
          <p:nvPr/>
        </p:nvSpPr>
        <p:spPr bwMode="auto">
          <a:xfrm rot="658787">
            <a:off x="6697276" y="2030555"/>
            <a:ext cx="910895" cy="1783631"/>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cxnSp>
        <p:nvCxnSpPr>
          <p:cNvPr id="43" name="Straight Arrow Connector 42"/>
          <p:cNvCxnSpPr>
            <a:stCxn id="22" idx="2"/>
          </p:cNvCxnSpPr>
          <p:nvPr/>
        </p:nvCxnSpPr>
        <p:spPr bwMode="auto">
          <a:xfrm>
            <a:off x="3028950" y="2250729"/>
            <a:ext cx="0" cy="257918"/>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sp>
        <p:nvSpPr>
          <p:cNvPr id="21" name="TextBox 20"/>
          <p:cNvSpPr txBox="1"/>
          <p:nvPr/>
        </p:nvSpPr>
        <p:spPr>
          <a:xfrm>
            <a:off x="2661354" y="1503650"/>
            <a:ext cx="829968"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sz="1350" dirty="0" smtClean="0"/>
              <a:t>Sender</a:t>
            </a:r>
            <a:endParaRPr lang="en-US" sz="1350" dirty="0"/>
          </a:p>
        </p:txBody>
      </p:sp>
      <p:sp>
        <p:nvSpPr>
          <p:cNvPr id="32" name="TextBox 31"/>
          <p:cNvSpPr txBox="1"/>
          <p:nvPr/>
        </p:nvSpPr>
        <p:spPr>
          <a:xfrm>
            <a:off x="1776822" y="1503649"/>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Metadata</a:t>
            </a:r>
          </a:p>
        </p:txBody>
      </p:sp>
      <p:sp>
        <p:nvSpPr>
          <p:cNvPr id="34" name="Freeform 33"/>
          <p:cNvSpPr/>
          <p:nvPr/>
        </p:nvSpPr>
        <p:spPr bwMode="auto">
          <a:xfrm rot="804821">
            <a:off x="6813347" y="2005658"/>
            <a:ext cx="258471" cy="1028385"/>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sp>
        <p:nvSpPr>
          <p:cNvPr id="29" name="TextBox 28"/>
          <p:cNvSpPr txBox="1"/>
          <p:nvPr/>
        </p:nvSpPr>
        <p:spPr>
          <a:xfrm>
            <a:off x="3632904" y="1503650"/>
            <a:ext cx="655932" cy="204003"/>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sz="1350" dirty="0" smtClean="0"/>
              <a:t>Author</a:t>
            </a:r>
            <a:endParaRPr lang="en-US" sz="1350" dirty="0"/>
          </a:p>
        </p:txBody>
      </p:sp>
      <p:sp>
        <p:nvSpPr>
          <p:cNvPr id="35" name="TextBox 34"/>
          <p:cNvSpPr txBox="1"/>
          <p:nvPr/>
        </p:nvSpPr>
        <p:spPr>
          <a:xfrm>
            <a:off x="2681790" y="1989704"/>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sz="1350" dirty="0" smtClean="0"/>
              <a:t>Focus</a:t>
            </a:r>
            <a:endParaRPr lang="en-US" sz="1350" dirty="0"/>
          </a:p>
        </p:txBody>
      </p:sp>
      <p:sp>
        <p:nvSpPr>
          <p:cNvPr id="4" name="Title 3"/>
          <p:cNvSpPr>
            <a:spLocks noGrp="1"/>
          </p:cNvSpPr>
          <p:nvPr>
            <p:ph type="title"/>
          </p:nvPr>
        </p:nvSpPr>
        <p:spPr/>
        <p:txBody>
          <a:bodyPr/>
          <a:lstStyle/>
          <a:p>
            <a:r>
              <a:rPr lang="en-US" dirty="0" smtClean="0"/>
              <a:t>Messages are Bundles</a:t>
            </a:r>
            <a:endParaRPr lang="en-US" dirty="0"/>
          </a:p>
        </p:txBody>
      </p:sp>
      <p:graphicFrame>
        <p:nvGraphicFramePr>
          <p:cNvPr id="25" name="Diagram 24"/>
          <p:cNvGraphicFramePr/>
          <p:nvPr/>
        </p:nvGraphicFramePr>
        <p:xfrm>
          <a:off x="7355160" y="861432"/>
          <a:ext cx="1331640" cy="1157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 name="Freeform 39"/>
          <p:cNvSpPr/>
          <p:nvPr/>
        </p:nvSpPr>
        <p:spPr bwMode="auto">
          <a:xfrm rot="804821">
            <a:off x="6667525" y="1984841"/>
            <a:ext cx="157608" cy="385866"/>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spTree>
    <p:extLst>
      <p:ext uri="{BB962C8B-B14F-4D97-AF65-F5344CB8AC3E}">
        <p14:creationId xmlns:p14="http://schemas.microsoft.com/office/powerpoint/2010/main" val="19960659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Service Oriented Architecture (SOA)</a:t>
            </a:r>
            <a:endParaRPr lang="en-CA" dirty="0"/>
          </a:p>
        </p:txBody>
      </p:sp>
      <p:sp>
        <p:nvSpPr>
          <p:cNvPr id="3" name="Content Placeholder 2"/>
          <p:cNvSpPr>
            <a:spLocks noGrp="1"/>
          </p:cNvSpPr>
          <p:nvPr>
            <p:ph type="body" sz="quarter" idx="13"/>
          </p:nvPr>
        </p:nvSpPr>
        <p:spPr>
          <a:prstGeom prst="rect">
            <a:avLst/>
          </a:prstGeom>
        </p:spPr>
        <p:txBody>
          <a:bodyPr>
            <a:noAutofit/>
          </a:bodyPr>
          <a:lstStyle/>
          <a:p>
            <a:pPr marL="0" indent="0">
              <a:buNone/>
            </a:pPr>
            <a:r>
              <a:rPr lang="en-US" sz="2000" dirty="0">
                <a:latin typeface="+mn-lt"/>
              </a:rPr>
              <a:t>Combination of previous paradigms </a:t>
            </a:r>
          </a:p>
          <a:p>
            <a:pPr lvl="1"/>
            <a:r>
              <a:rPr lang="en-US" sz="1800" dirty="0">
                <a:latin typeface="+mn-lt"/>
              </a:rPr>
              <a:t>(based on SOA principles)</a:t>
            </a:r>
          </a:p>
          <a:p>
            <a:pPr lvl="2"/>
            <a:r>
              <a:rPr lang="en-US" sz="1800" dirty="0">
                <a:latin typeface="+mn-lt"/>
              </a:rPr>
              <a:t>loose coupling, service abstraction, reusability, autonomy,    </a:t>
            </a:r>
            <a:br>
              <a:rPr lang="en-US" sz="1800" dirty="0">
                <a:latin typeface="+mn-lt"/>
              </a:rPr>
            </a:br>
            <a:r>
              <a:rPr lang="en-US" sz="1800" dirty="0">
                <a:latin typeface="+mn-lt"/>
              </a:rPr>
              <a:t>statelessness, discoverability, composability, interoperability</a:t>
            </a:r>
          </a:p>
          <a:p>
            <a:pPr lvl="1"/>
            <a:r>
              <a:rPr lang="en-US" sz="1800" dirty="0">
                <a:latin typeface="+mn-lt"/>
              </a:rPr>
              <a:t>Ultra complex workflows</a:t>
            </a:r>
          </a:p>
          <a:p>
            <a:pPr lvl="1"/>
            <a:r>
              <a:rPr lang="en-US" sz="1800" dirty="0">
                <a:latin typeface="+mn-lt"/>
              </a:rPr>
              <a:t>Ultra simple workflows</a:t>
            </a:r>
          </a:p>
          <a:p>
            <a:pPr lvl="1"/>
            <a:r>
              <a:rPr lang="en-US" sz="1800" dirty="0">
                <a:latin typeface="+mn-lt"/>
              </a:rPr>
              <a:t>Individual resources or collections </a:t>
            </a:r>
            <a:r>
              <a:rPr lang="en-US" sz="1600" b="1" dirty="0">
                <a:latin typeface="+mn-lt"/>
              </a:rPr>
              <a:t>(in Bundle, contained resources or other formats)</a:t>
            </a:r>
          </a:p>
          <a:p>
            <a:pPr lvl="1"/>
            <a:r>
              <a:rPr lang="en-US" sz="1800" dirty="0">
                <a:latin typeface="+mn-lt"/>
              </a:rPr>
              <a:t>Use HTTP or other transport protocol</a:t>
            </a:r>
          </a:p>
          <a:p>
            <a:pPr lvl="1"/>
            <a:r>
              <a:rPr lang="en-US" sz="1800" dirty="0">
                <a:latin typeface="+mn-lt"/>
              </a:rPr>
              <a:t>Only constraint is that you’re passing around FHIR resources in some way, shape, manner or form</a:t>
            </a:r>
            <a:endParaRPr lang="en-CA" sz="1800" dirty="0">
              <a:latin typeface="+mn-lt"/>
            </a:endParaRPr>
          </a:p>
        </p:txBody>
      </p:sp>
      <p:graphicFrame>
        <p:nvGraphicFramePr>
          <p:cNvPr id="5" name="Diagram 4"/>
          <p:cNvGraphicFramePr/>
          <p:nvPr>
            <p:extLst/>
          </p:nvPr>
        </p:nvGraphicFramePr>
        <p:xfrm>
          <a:off x="7225748" y="969065"/>
          <a:ext cx="1316935" cy="115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84538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Tags</a:t>
            </a:r>
          </a:p>
        </p:txBody>
      </p:sp>
      <p:sp>
        <p:nvSpPr>
          <p:cNvPr id="3" name="Content Placeholder 2"/>
          <p:cNvSpPr>
            <a:spLocks noGrp="1"/>
          </p:cNvSpPr>
          <p:nvPr>
            <p:ph type="body" sz="quarter" idx="13"/>
          </p:nvPr>
        </p:nvSpPr>
        <p:spPr>
          <a:prstGeom prst="rect">
            <a:avLst/>
          </a:prstGeom>
        </p:spPr>
        <p:txBody>
          <a:bodyPr/>
          <a:lstStyle/>
          <a:p>
            <a:r>
              <a:rPr lang="en-US" sz="1800" dirty="0"/>
              <a:t>Contain metadata about resources</a:t>
            </a:r>
          </a:p>
          <a:p>
            <a:pPr lvl="1"/>
            <a:r>
              <a:rPr lang="en-US" sz="1500" dirty="0"/>
              <a:t>Beyond ID, version &amp; date</a:t>
            </a:r>
          </a:p>
          <a:p>
            <a:r>
              <a:rPr lang="en-US" sz="1800" dirty="0"/>
              <a:t>Used for different purposes:</a:t>
            </a:r>
          </a:p>
          <a:p>
            <a:pPr lvl="1"/>
            <a:r>
              <a:rPr lang="en-US" sz="1500" dirty="0"/>
              <a:t>Compliance to Profile </a:t>
            </a:r>
          </a:p>
          <a:p>
            <a:pPr lvl="1"/>
            <a:r>
              <a:rPr lang="en-US" sz="1500" dirty="0"/>
              <a:t>Security – e.g. sensitivity of resource</a:t>
            </a:r>
          </a:p>
          <a:p>
            <a:pPr lvl="1"/>
            <a:r>
              <a:rPr lang="en-US" sz="1500" dirty="0"/>
              <a:t>User defined</a:t>
            </a:r>
          </a:p>
          <a:p>
            <a:r>
              <a:rPr lang="en-US" sz="1800" dirty="0"/>
              <a:t>Transported in different ways:</a:t>
            </a:r>
          </a:p>
          <a:p>
            <a:pPr lvl="1"/>
            <a:r>
              <a:rPr lang="en-US" sz="1500" dirty="0"/>
              <a:t>REST – as an HTTP header</a:t>
            </a:r>
          </a:p>
          <a:p>
            <a:pPr lvl="1"/>
            <a:r>
              <a:rPr lang="en-US" sz="1500" dirty="0"/>
              <a:t>In a </a:t>
            </a:r>
            <a:r>
              <a:rPr lang="en-US" sz="1500" dirty="0" smtClean="0"/>
              <a:t>Bundle </a:t>
            </a:r>
            <a:r>
              <a:rPr lang="en-US" sz="1500" dirty="0"/>
              <a:t>(document, message, transaction) - in the metadata  element of the resource or the </a:t>
            </a:r>
            <a:r>
              <a:rPr lang="en-US" sz="1500" dirty="0" smtClean="0"/>
              <a:t>Bundle</a:t>
            </a:r>
            <a:endParaRPr lang="en-US" sz="1500" dirty="0"/>
          </a:p>
        </p:txBody>
      </p:sp>
    </p:spTree>
    <p:extLst>
      <p:ext uri="{BB962C8B-B14F-4D97-AF65-F5344CB8AC3E}">
        <p14:creationId xmlns:p14="http://schemas.microsoft.com/office/powerpoint/2010/main" val="145201098"/>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Contained Resources</a:t>
            </a:r>
          </a:p>
        </p:txBody>
      </p:sp>
      <p:sp>
        <p:nvSpPr>
          <p:cNvPr id="3" name="Content Placeholder 2"/>
          <p:cNvSpPr>
            <a:spLocks noGrp="1"/>
          </p:cNvSpPr>
          <p:nvPr>
            <p:ph type="body" sz="quarter" idx="13"/>
          </p:nvPr>
        </p:nvSpPr>
        <p:spPr>
          <a:prstGeom prst="rect">
            <a:avLst/>
          </a:prstGeom>
        </p:spPr>
        <p:txBody>
          <a:bodyPr/>
          <a:lstStyle/>
          <a:p>
            <a:r>
              <a:rPr lang="en-US" dirty="0"/>
              <a:t>When there is no external identity</a:t>
            </a:r>
          </a:p>
          <a:p>
            <a:r>
              <a:rPr lang="en-US" dirty="0"/>
              <a:t>Has limitations</a:t>
            </a:r>
          </a:p>
          <a:p>
            <a:pPr lvl="1"/>
            <a:r>
              <a:rPr lang="en-US" dirty="0"/>
              <a:t>No reuse</a:t>
            </a:r>
          </a:p>
          <a:p>
            <a:pPr lvl="1"/>
            <a:r>
              <a:rPr lang="en-US" dirty="0"/>
              <a:t>Very hard to ‘resolve’ to ‘real’</a:t>
            </a:r>
          </a:p>
          <a:p>
            <a:r>
              <a:rPr lang="en-US" dirty="0"/>
              <a:t>Use when you have to</a:t>
            </a:r>
          </a:p>
          <a:p>
            <a:endParaRPr lang="en-US" dirty="0"/>
          </a:p>
        </p:txBody>
      </p:sp>
    </p:spTree>
    <p:extLst>
      <p:ext uri="{BB962C8B-B14F-4D97-AF65-F5344CB8AC3E}">
        <p14:creationId xmlns:p14="http://schemas.microsoft.com/office/powerpoint/2010/main" val="302680004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Framework</a:t>
            </a:r>
            <a:br>
              <a:rPr lang="en-US" dirty="0" smtClean="0"/>
            </a:br>
            <a:r>
              <a:rPr lang="en-US" sz="1600" b="0" dirty="0">
                <a:hlinkClick r:id="rId2"/>
              </a:rPr>
              <a:t>http://</a:t>
            </a:r>
            <a:r>
              <a:rPr lang="en-US" sz="1600" b="0" dirty="0" smtClean="0">
                <a:hlinkClick r:id="rId2"/>
              </a:rPr>
              <a:t>hl7.org/implement/standards/fhir/operations.html</a:t>
            </a:r>
            <a:endParaRPr lang="en-US" sz="1600" b="0" dirty="0"/>
          </a:p>
        </p:txBody>
      </p:sp>
      <p:sp>
        <p:nvSpPr>
          <p:cNvPr id="3" name="Content Placeholder 2"/>
          <p:cNvSpPr>
            <a:spLocks noGrp="1"/>
          </p:cNvSpPr>
          <p:nvPr>
            <p:ph idx="4294967295"/>
          </p:nvPr>
        </p:nvSpPr>
        <p:spPr>
          <a:xfrm>
            <a:off x="381000" y="1371600"/>
            <a:ext cx="8382000" cy="3360390"/>
          </a:xfrm>
          <a:prstGeom prst="rect">
            <a:avLst/>
          </a:prstGeom>
        </p:spPr>
        <p:txBody>
          <a:bodyPr/>
          <a:lstStyle/>
          <a:p>
            <a:r>
              <a:rPr lang="en-US" sz="2400" dirty="0"/>
              <a:t>The RPC of REST</a:t>
            </a:r>
          </a:p>
          <a:p>
            <a:r>
              <a:rPr lang="en-US" sz="2400" dirty="0"/>
              <a:t>Uses syntax: $operation</a:t>
            </a:r>
          </a:p>
          <a:p>
            <a:r>
              <a:rPr lang="en-US" sz="2400" dirty="0"/>
              <a:t>Examples in spec</a:t>
            </a:r>
          </a:p>
          <a:p>
            <a:pPr lvl="1"/>
            <a:r>
              <a:rPr lang="en-US" sz="2000" dirty="0"/>
              <a:t>Get Patient record (</a:t>
            </a:r>
            <a:r>
              <a:rPr lang="en-GB" sz="2000" dirty="0"/>
              <a:t>base]/</a:t>
            </a:r>
            <a:r>
              <a:rPr lang="en-US" sz="2000" dirty="0"/>
              <a:t>Patient/[id]/$everything)</a:t>
            </a:r>
          </a:p>
          <a:p>
            <a:pPr lvl="1"/>
            <a:r>
              <a:rPr lang="en-US" sz="2000" dirty="0"/>
              <a:t>Expand ValueSet (</a:t>
            </a:r>
            <a:r>
              <a:rPr lang="en-GB" sz="2000" dirty="0"/>
              <a:t>[base]/ValueSet/$expand)</a:t>
            </a:r>
            <a:endParaRPr lang="en-US" sz="2000" dirty="0"/>
          </a:p>
          <a:p>
            <a:pPr lvl="1"/>
            <a:r>
              <a:rPr lang="en-US" sz="2000" dirty="0"/>
              <a:t>Fetch Encounter’s related data ([base]/Encounter/[id]/$everything)</a:t>
            </a:r>
          </a:p>
          <a:p>
            <a:r>
              <a:rPr lang="en-US" sz="2400" dirty="0"/>
              <a:t>Uses </a:t>
            </a:r>
            <a:r>
              <a:rPr lang="en-US" sz="2400" dirty="0" smtClean="0"/>
              <a:t>Parameter </a:t>
            </a:r>
            <a:r>
              <a:rPr lang="en-US" sz="2400" dirty="0"/>
              <a:t>resources to define Inputs &amp; </a:t>
            </a:r>
            <a:r>
              <a:rPr lang="en-US" sz="2400" dirty="0" smtClean="0"/>
              <a:t>Outputs</a:t>
            </a:r>
            <a:endParaRPr lang="en-US" sz="2400" dirty="0"/>
          </a:p>
        </p:txBody>
      </p:sp>
    </p:spTree>
    <p:extLst>
      <p:ext uri="{BB962C8B-B14F-4D97-AF65-F5344CB8AC3E}">
        <p14:creationId xmlns:p14="http://schemas.microsoft.com/office/powerpoint/2010/main" val="35298095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v2</a:t>
            </a:r>
          </a:p>
        </p:txBody>
      </p:sp>
      <p:sp>
        <p:nvSpPr>
          <p:cNvPr id="3" name="Content Placeholder 2"/>
          <p:cNvSpPr>
            <a:spLocks noGrp="1"/>
          </p:cNvSpPr>
          <p:nvPr>
            <p:ph type="body" sz="quarter" idx="13"/>
          </p:nvPr>
        </p:nvSpPr>
        <p:spPr>
          <a:prstGeom prst="rect">
            <a:avLst/>
          </a:prstGeom>
        </p:spPr>
        <p:txBody>
          <a:bodyPr/>
          <a:lstStyle/>
          <a:p>
            <a:r>
              <a:rPr lang="en-US" sz="2800" noProof="0" dirty="0"/>
              <a:t>Works relatively well within institutions</a:t>
            </a:r>
          </a:p>
          <a:p>
            <a:r>
              <a:rPr lang="en-US" sz="2800" noProof="0" dirty="0"/>
              <a:t>But</a:t>
            </a:r>
          </a:p>
          <a:p>
            <a:pPr lvl="1"/>
            <a:r>
              <a:rPr lang="en-US" sz="2400" noProof="0" dirty="0"/>
              <a:t>Legacy, custom syntax (learning curve, tools)</a:t>
            </a:r>
          </a:p>
          <a:p>
            <a:pPr lvl="1"/>
            <a:r>
              <a:rPr lang="en-US" sz="2400" noProof="0" dirty="0"/>
              <a:t>Messaging design limits architectures</a:t>
            </a:r>
          </a:p>
          <a:p>
            <a:pPr lvl="1"/>
            <a:r>
              <a:rPr lang="en-US" sz="2400" noProof="0" dirty="0"/>
              <a:t>Doesn’t scale well across organization boundaries</a:t>
            </a:r>
          </a:p>
          <a:p>
            <a:pPr lvl="1"/>
            <a:r>
              <a:rPr lang="en-US" sz="2400" noProof="0" dirty="0"/>
              <a:t>Security/privacy infrastructure is minimal</a:t>
            </a:r>
          </a:p>
          <a:p>
            <a:pPr lvl="1"/>
            <a:r>
              <a:rPr lang="en-US" sz="2400" noProof="0" dirty="0"/>
              <a:t>A potpourri of segments and fields with no means to distinguish the common from edge case</a:t>
            </a:r>
          </a:p>
        </p:txBody>
      </p:sp>
    </p:spTree>
    <p:extLst>
      <p:ext uri="{BB962C8B-B14F-4D97-AF65-F5344CB8AC3E}">
        <p14:creationId xmlns:p14="http://schemas.microsoft.com/office/powerpoint/2010/main" val="6063479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RPC vs REST example</a:t>
            </a:r>
          </a:p>
        </p:txBody>
      </p:sp>
      <p:sp>
        <p:nvSpPr>
          <p:cNvPr id="3" name="Content Placeholder 2"/>
          <p:cNvSpPr>
            <a:spLocks noGrp="1"/>
          </p:cNvSpPr>
          <p:nvPr>
            <p:ph sz="quarter" idx="4294967295"/>
          </p:nvPr>
        </p:nvSpPr>
        <p:spPr>
          <a:xfrm>
            <a:off x="683568" y="1329612"/>
            <a:ext cx="6704502" cy="3386312"/>
          </a:xfrm>
          <a:prstGeom prst="rect">
            <a:avLst/>
          </a:prstGeom>
        </p:spPr>
        <p:txBody>
          <a:bodyPr/>
          <a:lstStyle/>
          <a:p>
            <a:r>
              <a:rPr lang="en-AU" sz="2100" dirty="0"/>
              <a:t>Example: </a:t>
            </a:r>
          </a:p>
          <a:p>
            <a:pPr lvl="1"/>
            <a:r>
              <a:rPr lang="en-AU" sz="1800" dirty="0"/>
              <a:t>A device that monitors a patient %0</a:t>
            </a:r>
            <a:r>
              <a:rPr lang="en-AU" sz="1800" baseline="-25000" dirty="0"/>
              <a:t>2</a:t>
            </a:r>
            <a:r>
              <a:rPr lang="en-AU" sz="1800" dirty="0"/>
              <a:t> Sat</a:t>
            </a:r>
          </a:p>
          <a:p>
            <a:pPr lvl="1"/>
            <a:r>
              <a:rPr lang="en-AU" sz="1800" dirty="0"/>
              <a:t>Raises an alarm on EHR if it’s too low</a:t>
            </a:r>
          </a:p>
          <a:p>
            <a:pPr lvl="1"/>
            <a:r>
              <a:rPr lang="en-AU" sz="1800" dirty="0"/>
              <a:t>EHR can turn the alarm off</a:t>
            </a:r>
          </a:p>
          <a:p>
            <a:r>
              <a:rPr lang="en-AU" sz="2100" dirty="0"/>
              <a:t>RPC:</a:t>
            </a:r>
          </a:p>
          <a:p>
            <a:pPr lvl="1"/>
            <a:r>
              <a:rPr lang="en-AU" sz="1800" dirty="0"/>
              <a:t>POST </a:t>
            </a:r>
            <a:r>
              <a:rPr lang="en-AU" sz="1800" dirty="0">
                <a:hlinkClick r:id="rId2"/>
              </a:rPr>
              <a:t>http://acme.org/devices/turnOffAlarm</a:t>
            </a:r>
            <a:endParaRPr lang="en-AU" sz="1800" dirty="0"/>
          </a:p>
          <a:p>
            <a:pPr lvl="1"/>
            <a:r>
              <a:rPr lang="en-AU" sz="1800" dirty="0"/>
              <a:t>Parameters: device id, alarm id</a:t>
            </a:r>
          </a:p>
          <a:p>
            <a:r>
              <a:rPr lang="en-AU" sz="2100" dirty="0"/>
              <a:t>REST (not FHIR):</a:t>
            </a:r>
          </a:p>
          <a:p>
            <a:pPr lvl="1"/>
            <a:r>
              <a:rPr lang="en-AU" sz="1800" dirty="0"/>
              <a:t>POST </a:t>
            </a:r>
            <a:r>
              <a:rPr lang="en-AU" sz="1800" dirty="0">
                <a:hlinkClick r:id="rId3" invalidUrl="http://acme.org/devices/[deviceid]/[alarmid"/>
              </a:rPr>
              <a:t>http://acme.org/devices/[deviceid]/[alarmid</a:t>
            </a:r>
            <a:r>
              <a:rPr lang="en-AU" sz="1800" dirty="0"/>
              <a:t>]</a:t>
            </a:r>
          </a:p>
          <a:p>
            <a:pPr lvl="1"/>
            <a:r>
              <a:rPr lang="en-AU" sz="1800" dirty="0"/>
              <a:t>Content: data to say “Alarm is off” </a:t>
            </a:r>
          </a:p>
        </p:txBody>
      </p:sp>
    </p:spTree>
    <p:extLst>
      <p:ext uri="{BB962C8B-B14F-4D97-AF65-F5344CB8AC3E}">
        <p14:creationId xmlns:p14="http://schemas.microsoft.com/office/powerpoint/2010/main" val="1693130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Operations</a:t>
            </a:r>
          </a:p>
        </p:txBody>
      </p:sp>
      <p:pic>
        <p:nvPicPr>
          <p:cNvPr id="4" name="Snagit_PPT1CEB" descr="PPT1CEB.png"/>
          <p:cNvPicPr>
            <a:picLocks noChangeAspect="1"/>
          </p:cNvPicPr>
          <p:nvPr/>
        </p:nvPicPr>
        <p:blipFill>
          <a:blip r:embed="rId3" cstate="print"/>
          <a:stretch>
            <a:fillRect/>
          </a:stretch>
        </p:blipFill>
        <p:spPr>
          <a:xfrm>
            <a:off x="1547665" y="938209"/>
            <a:ext cx="5175561" cy="3880436"/>
          </a:xfrm>
          <a:prstGeom prst="rect">
            <a:avLst/>
          </a:prstGeom>
        </p:spPr>
      </p:pic>
    </p:spTree>
    <p:extLst>
      <p:ext uri="{BB962C8B-B14F-4D97-AF65-F5344CB8AC3E}">
        <p14:creationId xmlns:p14="http://schemas.microsoft.com/office/powerpoint/2010/main" val="40108049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FHIR Profiling</a:t>
            </a:r>
            <a:endParaRPr lang="en-US" dirty="0"/>
          </a:p>
        </p:txBody>
      </p:sp>
      <p:sp>
        <p:nvSpPr>
          <p:cNvPr id="4" name="Footer Placeholder 3"/>
          <p:cNvSpPr>
            <a:spLocks noGrp="1"/>
          </p:cNvSpPr>
          <p:nvPr>
            <p:ph type="ftr" sz="quarter" idx="10"/>
          </p:nvPr>
        </p:nvSpPr>
        <p:spPr/>
        <p:txBody>
          <a:bodyPr/>
          <a:lstStyle/>
          <a:p>
            <a:r>
              <a:rPr lang="en-CA" b="1" smtClean="0"/>
              <a:t>© 2020 Health Level Seven ® International. All Rights Reserved. Published under the Creative Commons 3.0 Attribution Unported license</a:t>
            </a:r>
            <a:endParaRPr lang="en-US" b="1" dirty="0"/>
          </a:p>
        </p:txBody>
      </p:sp>
      <p:sp>
        <p:nvSpPr>
          <p:cNvPr id="5" name="Slide Number Placeholder 4"/>
          <p:cNvSpPr>
            <a:spLocks noGrp="1"/>
          </p:cNvSpPr>
          <p:nvPr>
            <p:ph type="sldNum" sz="quarter" idx="11"/>
          </p:nvPr>
        </p:nvSpPr>
        <p:spPr/>
        <p:txBody>
          <a:bodyPr/>
          <a:lstStyle/>
          <a:p>
            <a:fld id="{6CACE926-AEF5-4BFE-8BD7-24414108CB7B}" type="slidenum">
              <a:rPr lang="en-US" altLang="en-US" smtClean="0"/>
              <a:pPr/>
              <a:t>92</a:t>
            </a:fld>
            <a:endParaRPr lang="en-US" altLang="en-US" dirty="0"/>
          </a:p>
        </p:txBody>
      </p:sp>
    </p:spTree>
    <p:extLst>
      <p:ext uri="{BB962C8B-B14F-4D97-AF65-F5344CB8AC3E}">
        <p14:creationId xmlns:p14="http://schemas.microsoft.com/office/powerpoint/2010/main" val="32844357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idx="4294967295"/>
          </p:nvPr>
        </p:nvSpPr>
        <p:spPr>
          <a:xfrm>
            <a:off x="381000" y="1371600"/>
            <a:ext cx="8382000" cy="3360390"/>
          </a:xfrm>
          <a:prstGeom prst="rect">
            <a:avLst/>
          </a:prstGeom>
        </p:spPr>
        <p:txBody>
          <a:bodyPr/>
          <a:lstStyle/>
          <a:p>
            <a:r>
              <a:rPr lang="en-US" sz="2000" dirty="0"/>
              <a:t>Many different contexts in healthcare, but a single set of Resources</a:t>
            </a:r>
          </a:p>
          <a:p>
            <a:r>
              <a:rPr lang="en-US" sz="2000" dirty="0"/>
              <a:t>Need to be able to describe restrictions based on use and context</a:t>
            </a:r>
          </a:p>
          <a:p>
            <a:r>
              <a:rPr lang="en-US" sz="2000" dirty="0"/>
              <a:t>Allow for these usage statements to be:</a:t>
            </a:r>
          </a:p>
          <a:p>
            <a:pPr lvl="1"/>
            <a:r>
              <a:rPr lang="en-US" sz="1800" dirty="0"/>
              <a:t>Authored in a structured manner</a:t>
            </a:r>
          </a:p>
          <a:p>
            <a:pPr lvl="1"/>
            <a:r>
              <a:rPr lang="en-US" sz="1800" dirty="0"/>
              <a:t>Published in a repository</a:t>
            </a:r>
          </a:p>
          <a:p>
            <a:pPr lvl="1"/>
            <a:r>
              <a:rPr lang="en-US" sz="1800" dirty="0"/>
              <a:t>Used as the basis for validation, code, report and UI generation.</a:t>
            </a:r>
          </a:p>
          <a:p>
            <a:r>
              <a:rPr lang="en-AU" sz="2000" dirty="0"/>
              <a:t>Profiling is </a:t>
            </a:r>
            <a:r>
              <a:rPr lang="en-AU" sz="2000" dirty="0" smtClean="0"/>
              <a:t>very </a:t>
            </a:r>
            <a:r>
              <a:rPr lang="en-AU" sz="2000" dirty="0"/>
              <a:t>important!</a:t>
            </a:r>
            <a:endParaRPr lang="en-AU" sz="1800" dirty="0"/>
          </a:p>
          <a:p>
            <a:endParaRPr lang="en-US" sz="2100" dirty="0"/>
          </a:p>
        </p:txBody>
      </p:sp>
    </p:spTree>
    <p:extLst>
      <p:ext uri="{BB962C8B-B14F-4D97-AF65-F5344CB8AC3E}">
        <p14:creationId xmlns:p14="http://schemas.microsoft.com/office/powerpoint/2010/main" val="41276081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idx="4294967295"/>
          </p:nvPr>
        </p:nvSpPr>
        <p:spPr>
          <a:xfrm>
            <a:off x="381000" y="1371600"/>
            <a:ext cx="8382000" cy="3360390"/>
          </a:xfrm>
          <a:prstGeom prst="rect">
            <a:avLst/>
          </a:prstGeom>
        </p:spPr>
        <p:txBody>
          <a:bodyPr/>
          <a:lstStyle/>
          <a:p>
            <a:r>
              <a:rPr lang="en-US" sz="2400" dirty="0"/>
              <a:t>Profiles can serve the same purpose as:</a:t>
            </a:r>
          </a:p>
          <a:p>
            <a:pPr lvl="1"/>
            <a:r>
              <a:rPr lang="en-US" sz="2000" dirty="0"/>
              <a:t>CDA templates &amp; implementation guides</a:t>
            </a:r>
          </a:p>
          <a:p>
            <a:pPr lvl="1"/>
            <a:r>
              <a:rPr lang="en-US" sz="2000" dirty="0"/>
              <a:t>HL7 v2 “static” profiles</a:t>
            </a:r>
          </a:p>
          <a:p>
            <a:pPr lvl="1"/>
            <a:r>
              <a:rPr lang="en-US" sz="2000" dirty="0"/>
              <a:t>CIMI implementation guides</a:t>
            </a:r>
          </a:p>
          <a:p>
            <a:pPr lvl="1"/>
            <a:r>
              <a:rPr lang="en-US" sz="2000" dirty="0"/>
              <a:t>OpenEHR Archetypes &amp; templates</a:t>
            </a:r>
          </a:p>
          <a:p>
            <a:r>
              <a:rPr lang="en-US" sz="2400" dirty="0"/>
              <a:t>Profiles aren’t mandatory for interoperability, but they improve the degree of it</a:t>
            </a:r>
          </a:p>
          <a:p>
            <a:r>
              <a:rPr lang="en-US" sz="2400" dirty="0"/>
              <a:t>Profiles never change meaning of an instance</a:t>
            </a:r>
          </a:p>
        </p:txBody>
      </p:sp>
    </p:spTree>
    <p:extLst>
      <p:ext uri="{BB962C8B-B14F-4D97-AF65-F5344CB8AC3E}">
        <p14:creationId xmlns:p14="http://schemas.microsoft.com/office/powerpoint/2010/main" val="40229782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a resource. For example...</a:t>
            </a:r>
            <a:endParaRPr lang="nl-NL"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28750" y="1257301"/>
            <a:ext cx="3328988" cy="34504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4834506" y="1538786"/>
            <a:ext cx="3625926" cy="2462213"/>
          </a:xfrm>
          <a:prstGeom prst="rect">
            <a:avLst/>
          </a:prstGeom>
          <a:noFill/>
        </p:spPr>
        <p:txBody>
          <a:bodyPr wrap="square" rtlCol="0">
            <a:spAutoFit/>
          </a:bodyPr>
          <a:lstStyle/>
          <a:p>
            <a:r>
              <a:rPr lang="en-US" sz="1400" dirty="0"/>
              <a:t>Require that the identifier uses the NHI – and is required</a:t>
            </a:r>
          </a:p>
          <a:p>
            <a:endParaRPr lang="en-US" sz="1400" dirty="0"/>
          </a:p>
          <a:p>
            <a:r>
              <a:rPr lang="en-US" sz="1400" dirty="0"/>
              <a:t>Limit names to just 1 (instead of 0..*)</a:t>
            </a:r>
          </a:p>
          <a:p>
            <a:endParaRPr lang="en-US" sz="1400" dirty="0"/>
          </a:p>
          <a:p>
            <a:endParaRPr lang="en-US" sz="1400" dirty="0"/>
          </a:p>
          <a:p>
            <a:r>
              <a:rPr lang="en-US" sz="1400" dirty="0"/>
              <a:t>Limit maritalStatus to another set of codes that extends the one from HL7 international</a:t>
            </a:r>
          </a:p>
          <a:p>
            <a:endParaRPr lang="en-US" sz="1400" dirty="0"/>
          </a:p>
          <a:p>
            <a:r>
              <a:rPr lang="en-US" sz="1400" dirty="0"/>
              <a:t>Add an extension to support “iwi” (NZ example</a:t>
            </a:r>
            <a:r>
              <a:rPr lang="en-US" sz="1400" dirty="0" smtClean="0"/>
              <a:t>)</a:t>
            </a:r>
            <a:endParaRPr lang="en-US" sz="1400" dirty="0"/>
          </a:p>
        </p:txBody>
      </p:sp>
      <p:cxnSp>
        <p:nvCxnSpPr>
          <p:cNvPr id="7" name="Straight Arrow Connector 6"/>
          <p:cNvCxnSpPr/>
          <p:nvPr/>
        </p:nvCxnSpPr>
        <p:spPr bwMode="auto">
          <a:xfrm flipH="1">
            <a:off x="3093245" y="1714500"/>
            <a:ext cx="1741262" cy="1143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2914650" y="2057400"/>
            <a:ext cx="1912713" cy="28575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4400551" y="2982516"/>
            <a:ext cx="433956" cy="275034"/>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 xmlns:a16="http://schemas.microsoft.com/office/drawing/2014/main" id="{0681884B-DD66-4DDB-852C-9FAD3116791D}"/>
              </a:ext>
            </a:extLst>
          </p:cNvPr>
          <p:cNvSpPr txBox="1"/>
          <p:nvPr/>
        </p:nvSpPr>
        <p:spPr>
          <a:xfrm>
            <a:off x="1428750" y="983227"/>
            <a:ext cx="1694329" cy="309034"/>
          </a:xfrm>
          <a:prstGeom prst="rect">
            <a:avLst/>
          </a:prstGeom>
          <a:noFill/>
        </p:spPr>
        <p:txBody>
          <a:bodyPr wrap="square" rtlCol="0">
            <a:spAutoFit/>
          </a:bodyPr>
          <a:lstStyle/>
          <a:p>
            <a:r>
              <a:rPr lang="en-US" sz="1400" b="1" dirty="0"/>
              <a:t>Original resource</a:t>
            </a:r>
          </a:p>
        </p:txBody>
      </p:sp>
      <p:sp>
        <p:nvSpPr>
          <p:cNvPr id="11" name="TextBox 10">
            <a:extLst>
              <a:ext uri="{FF2B5EF4-FFF2-40B4-BE49-F238E27FC236}">
                <a16:creationId xmlns="" xmlns:a16="http://schemas.microsoft.com/office/drawing/2014/main" id="{4FB9E933-B173-4902-8101-9C0D7EACC884}"/>
              </a:ext>
            </a:extLst>
          </p:cNvPr>
          <p:cNvSpPr txBox="1"/>
          <p:nvPr/>
        </p:nvSpPr>
        <p:spPr>
          <a:xfrm>
            <a:off x="4834505" y="1241015"/>
            <a:ext cx="3673295" cy="369332"/>
          </a:xfrm>
          <a:prstGeom prst="rect">
            <a:avLst/>
          </a:prstGeom>
          <a:noFill/>
        </p:spPr>
        <p:txBody>
          <a:bodyPr wrap="square" rtlCol="0">
            <a:spAutoFit/>
          </a:bodyPr>
          <a:lstStyle/>
          <a:p>
            <a:r>
              <a:rPr lang="en-US" b="1" dirty="0"/>
              <a:t>List of </a:t>
            </a:r>
            <a:r>
              <a:rPr lang="en-US" b="1" dirty="0" smtClean="0"/>
              <a:t>constraints </a:t>
            </a:r>
            <a:r>
              <a:rPr lang="en-US" b="1" dirty="0"/>
              <a:t>in the profile</a:t>
            </a:r>
          </a:p>
        </p:txBody>
      </p:sp>
    </p:spTree>
    <p:extLst>
      <p:ext uri="{BB962C8B-B14F-4D97-AF65-F5344CB8AC3E}">
        <p14:creationId xmlns:p14="http://schemas.microsoft.com/office/powerpoint/2010/main" val="39867799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Extensions</a:t>
            </a:r>
          </a:p>
        </p:txBody>
      </p:sp>
      <p:sp>
        <p:nvSpPr>
          <p:cNvPr id="3" name="Content Placeholder 2"/>
          <p:cNvSpPr>
            <a:spLocks noGrp="1"/>
          </p:cNvSpPr>
          <p:nvPr>
            <p:ph sz="quarter" idx="4294967295"/>
          </p:nvPr>
        </p:nvSpPr>
        <p:spPr>
          <a:xfrm>
            <a:off x="737574" y="1329612"/>
            <a:ext cx="6693396" cy="3564396"/>
          </a:xfrm>
          <a:prstGeom prst="rect">
            <a:avLst/>
          </a:prstGeom>
        </p:spPr>
        <p:txBody>
          <a:bodyPr/>
          <a:lstStyle/>
          <a:p>
            <a:r>
              <a:rPr lang="en-AU" sz="1800" dirty="0"/>
              <a:t>FHIR has a standard framework for extensions</a:t>
            </a:r>
          </a:p>
          <a:p>
            <a:pPr lvl="1"/>
            <a:r>
              <a:rPr lang="en-AU" sz="1500" dirty="0"/>
              <a:t>Built into the “wire format”</a:t>
            </a:r>
          </a:p>
          <a:p>
            <a:r>
              <a:rPr lang="en-AU" sz="1800" dirty="0"/>
              <a:t>Every FHIR element can be extended</a:t>
            </a:r>
          </a:p>
          <a:p>
            <a:pPr lvl="1"/>
            <a:r>
              <a:rPr lang="en-AU" sz="1500" dirty="0"/>
              <a:t>Including datatypes</a:t>
            </a:r>
          </a:p>
          <a:p>
            <a:r>
              <a:rPr lang="en-AU" sz="1800" dirty="0"/>
              <a:t>Every extension has:</a:t>
            </a:r>
          </a:p>
          <a:p>
            <a:pPr lvl="1"/>
            <a:r>
              <a:rPr lang="en-AU" sz="1500" dirty="0"/>
              <a:t>url – reference to a computable definition</a:t>
            </a:r>
          </a:p>
          <a:p>
            <a:pPr lvl="1"/>
            <a:r>
              <a:rPr lang="en-AU" sz="1500" dirty="0"/>
              <a:t>value – the actual data (typed from a set of known types)</a:t>
            </a:r>
          </a:p>
          <a:p>
            <a:r>
              <a:rPr lang="en-AU" sz="1800" dirty="0"/>
              <a:t>Every system can read, write, store and exchange all legal extensions – because they are all in one format</a:t>
            </a:r>
          </a:p>
          <a:p>
            <a:r>
              <a:rPr lang="en-AU" sz="1800" dirty="0"/>
              <a:t>All extensions are valid by schema etc.</a:t>
            </a:r>
          </a:p>
        </p:txBody>
      </p:sp>
    </p:spTree>
    <p:extLst>
      <p:ext uri="{BB962C8B-B14F-4D97-AF65-F5344CB8AC3E}">
        <p14:creationId xmlns:p14="http://schemas.microsoft.com/office/powerpoint/2010/main" val="161166188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Extending a multiple birth</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419563" y="1771651"/>
            <a:ext cx="6283002" cy="191182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4880316" y="1742034"/>
            <a:ext cx="3615092" cy="369332"/>
          </a:xfrm>
          <a:prstGeom prst="rect">
            <a:avLst/>
          </a:prstGeom>
          <a:noFill/>
        </p:spPr>
        <p:txBody>
          <a:bodyPr wrap="none" rtlCol="0">
            <a:spAutoFit/>
          </a:bodyPr>
          <a:lstStyle/>
          <a:p>
            <a:r>
              <a:rPr lang="nl-NL" b="1" dirty="0" err="1"/>
              <a:t>Key</a:t>
            </a:r>
            <a:r>
              <a:rPr lang="nl-NL" dirty="0"/>
              <a:t> = </a:t>
            </a:r>
            <a:r>
              <a:rPr lang="nl-NL" dirty="0" err="1"/>
              <a:t>location</a:t>
            </a:r>
            <a:r>
              <a:rPr lang="nl-NL" dirty="0"/>
              <a:t> of </a:t>
            </a:r>
            <a:r>
              <a:rPr lang="nl-NL" dirty="0" err="1"/>
              <a:t>formal</a:t>
            </a:r>
            <a:r>
              <a:rPr lang="nl-NL" dirty="0"/>
              <a:t> </a:t>
            </a:r>
            <a:r>
              <a:rPr lang="nl-NL" dirty="0" err="1"/>
              <a:t>definition</a:t>
            </a:r>
            <a:endParaRPr lang="nl-NL" dirty="0"/>
          </a:p>
        </p:txBody>
      </p:sp>
      <p:sp>
        <p:nvSpPr>
          <p:cNvPr id="7" name="TextBox 6"/>
          <p:cNvSpPr txBox="1"/>
          <p:nvPr/>
        </p:nvSpPr>
        <p:spPr>
          <a:xfrm>
            <a:off x="4001902" y="3138030"/>
            <a:ext cx="3910109" cy="369332"/>
          </a:xfrm>
          <a:prstGeom prst="rect">
            <a:avLst/>
          </a:prstGeom>
          <a:noFill/>
        </p:spPr>
        <p:txBody>
          <a:bodyPr wrap="none" rtlCol="0">
            <a:spAutoFit/>
          </a:bodyPr>
          <a:lstStyle/>
          <a:p>
            <a:r>
              <a:rPr lang="nl-NL" b="1" dirty="0"/>
              <a:t>Value</a:t>
            </a:r>
            <a:r>
              <a:rPr lang="nl-NL" dirty="0"/>
              <a:t> = </a:t>
            </a:r>
            <a:r>
              <a:rPr lang="nl-NL" dirty="0" err="1"/>
              <a:t>value</a:t>
            </a:r>
            <a:r>
              <a:rPr lang="nl-NL" dirty="0"/>
              <a:t> </a:t>
            </a:r>
            <a:r>
              <a:rPr lang="nl-NL" dirty="0" err="1"/>
              <a:t>according</a:t>
            </a:r>
            <a:r>
              <a:rPr lang="nl-NL" dirty="0"/>
              <a:t> </a:t>
            </a:r>
            <a:r>
              <a:rPr lang="nl-NL" dirty="0" err="1"/>
              <a:t>to</a:t>
            </a:r>
            <a:r>
              <a:rPr lang="nl-NL" dirty="0"/>
              <a:t> </a:t>
            </a:r>
            <a:r>
              <a:rPr lang="nl-NL" dirty="0" err="1"/>
              <a:t>definition</a:t>
            </a:r>
            <a:endParaRPr lang="nl-NL" dirty="0"/>
          </a:p>
        </p:txBody>
      </p:sp>
      <p:sp>
        <p:nvSpPr>
          <p:cNvPr id="14" name="Rounded Rectangle 13"/>
          <p:cNvSpPr/>
          <p:nvPr/>
        </p:nvSpPr>
        <p:spPr>
          <a:xfrm>
            <a:off x="1714501" y="2401395"/>
            <a:ext cx="5868805" cy="666401"/>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a:cxnSpLocks/>
          </p:cNvCxnSpPr>
          <p:nvPr/>
        </p:nvCxnSpPr>
        <p:spPr bwMode="auto">
          <a:xfrm flipH="1">
            <a:off x="4876387" y="2088283"/>
            <a:ext cx="289680" cy="37545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a:cxnSpLocks/>
          </p:cNvCxnSpPr>
          <p:nvPr/>
        </p:nvCxnSpPr>
        <p:spPr bwMode="auto">
          <a:xfrm flipH="1" flipV="1">
            <a:off x="3484021" y="2808109"/>
            <a:ext cx="532695" cy="465719"/>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308222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Example</a:t>
            </a:r>
          </a:p>
        </p:txBody>
      </p:sp>
      <p:sp>
        <p:nvSpPr>
          <p:cNvPr id="4" name="Slide Number Placeholder 3"/>
          <p:cNvSpPr>
            <a:spLocks noGrp="1"/>
          </p:cNvSpPr>
          <p:nvPr>
            <p:ph type="sldNum" sz="quarter" idx="11"/>
          </p:nvPr>
        </p:nvSpPr>
        <p:spPr>
          <a:prstGeom prst="rect">
            <a:avLst/>
          </a:prstGeom>
        </p:spPr>
        <p:txBody>
          <a:bodyPr/>
          <a:lstStyle/>
          <a:p>
            <a:fld id="{5CC3E5C4-3E2B-40F1-9F2B-C46CEB0C88DF}" type="slidenum">
              <a:rPr lang="en-CA" smtClean="0"/>
              <a:pPr/>
              <a:t>98</a:t>
            </a:fld>
            <a:endParaRPr lang="en-CA" dirty="0"/>
          </a:p>
        </p:txBody>
      </p:sp>
      <p:pic>
        <p:nvPicPr>
          <p:cNvPr id="5" name="Snagit_PPT7FC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664" y="1097590"/>
            <a:ext cx="6325583" cy="3580845"/>
          </a:xfrm>
          <a:prstGeom prst="rect">
            <a:avLst/>
          </a:prstGeom>
        </p:spPr>
      </p:pic>
      <p:sp>
        <p:nvSpPr>
          <p:cNvPr id="3" name="Rectangle: Rounded Corners 2">
            <a:extLst>
              <a:ext uri="{FF2B5EF4-FFF2-40B4-BE49-F238E27FC236}">
                <a16:creationId xmlns="" xmlns:a16="http://schemas.microsoft.com/office/drawing/2014/main" id="{41AABDFB-DC5D-423C-80A1-40313EFC81F1}"/>
              </a:ext>
            </a:extLst>
          </p:cNvPr>
          <p:cNvSpPr/>
          <p:nvPr/>
        </p:nvSpPr>
        <p:spPr bwMode="auto">
          <a:xfrm>
            <a:off x="1817694" y="3705876"/>
            <a:ext cx="1080120" cy="540060"/>
          </a:xfrm>
          <a:prstGeom prst="roundRect">
            <a:avLst/>
          </a:prstGeom>
          <a:noFill/>
          <a:ln w="5715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GB" dirty="0">
              <a:latin typeface="Arial" charset="0"/>
            </a:endParaRPr>
          </a:p>
        </p:txBody>
      </p:sp>
    </p:spTree>
    <p:extLst>
      <p:ext uri="{BB962C8B-B14F-4D97-AF65-F5344CB8AC3E}">
        <p14:creationId xmlns:p14="http://schemas.microsoft.com/office/powerpoint/2010/main" val="396079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How does FHIR compare?</a:t>
            </a:r>
          </a:p>
        </p:txBody>
      </p:sp>
    </p:spTree>
    <p:extLst>
      <p:ext uri="{BB962C8B-B14F-4D97-AF65-F5344CB8AC3E}">
        <p14:creationId xmlns:p14="http://schemas.microsoft.com/office/powerpoint/2010/main" val="2467620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21.5"/>
</p:tagLst>
</file>

<file path=ppt/tags/tag2.xml><?xml version="1.0" encoding="utf-8"?>
<p:tagLst xmlns:a="http://schemas.openxmlformats.org/drawingml/2006/main" xmlns:r="http://schemas.openxmlformats.org/officeDocument/2006/relationships" xmlns:p="http://schemas.openxmlformats.org/presentationml/2006/main">
  <p:tag name="TIMING" val="|12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HL7_PowerPoint_EduWebinar_032119</Template>
  <TotalTime>4642</TotalTime>
  <Words>9020</Words>
  <Application>Microsoft Office PowerPoint</Application>
  <PresentationFormat>On-screen Show (16:9)</PresentationFormat>
  <Paragraphs>1535</Paragraphs>
  <Slides>130</Slides>
  <Notes>89</Notes>
  <HiddenSlides>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130</vt:i4>
      </vt:variant>
    </vt:vector>
  </HeadingPairs>
  <TitlesOfParts>
    <vt:vector size="140" baseType="lpstr">
      <vt:lpstr>ＭＳ Ｐゴシック</vt:lpstr>
      <vt:lpstr>Arial</vt:lpstr>
      <vt:lpstr>Avenir LT 55 Roman</vt:lpstr>
      <vt:lpstr>Calibri</vt:lpstr>
      <vt:lpstr>Courier New</vt:lpstr>
      <vt:lpstr>Symbol</vt:lpstr>
      <vt:lpstr>Times New Roman</vt:lpstr>
      <vt:lpstr>Wingdings</vt:lpstr>
      <vt:lpstr>ヒラギノ角ゴ Pro W3</vt:lpstr>
      <vt:lpstr>Office Theme</vt:lpstr>
      <vt:lpstr>Introduction to FHIR</vt:lpstr>
      <vt:lpstr>Who am I?</vt:lpstr>
      <vt:lpstr>This presentation</vt:lpstr>
      <vt:lpstr>Credit</vt:lpstr>
      <vt:lpstr>Contents of this tutorial</vt:lpstr>
      <vt:lpstr>Tutorial Objectives</vt:lpstr>
      <vt:lpstr>FHIR Background</vt:lpstr>
      <vt:lpstr>Requirements</vt:lpstr>
      <vt:lpstr>What we have – v2</vt:lpstr>
      <vt:lpstr>What we have – v3</vt:lpstr>
      <vt:lpstr>What we have - CDA</vt:lpstr>
      <vt:lpstr>Complexity Model</vt:lpstr>
      <vt:lpstr>Genesis of FHIR</vt:lpstr>
      <vt:lpstr>FHIR in one slide</vt:lpstr>
      <vt:lpstr>Timeline: Where does FHIR fit?</vt:lpstr>
      <vt:lpstr>FHIR Timeline (planned)</vt:lpstr>
      <vt:lpstr>Who’s working with FHIR?</vt:lpstr>
      <vt:lpstr>Who’s using FHIR?</vt:lpstr>
      <vt:lpstr>The Goals of FHIR</vt:lpstr>
      <vt:lpstr>Implementer Focus</vt:lpstr>
      <vt:lpstr>Support the 80%</vt:lpstr>
      <vt:lpstr>Support “Common” Scenarios: Example: FHIR Address (before)</vt:lpstr>
      <vt:lpstr>Support “Common” Scenarios: Example: FHIR Address</vt:lpstr>
      <vt:lpstr>Support “Common” Scenarios: Example: FHIR Address</vt:lpstr>
      <vt:lpstr>Support “Common” Scenarios: Example: FHIR Address (after)</vt:lpstr>
      <vt:lpstr>Web Technologies</vt:lpstr>
      <vt:lpstr>Human Readable</vt:lpstr>
      <vt:lpstr>PowerPoint Presentation</vt:lpstr>
      <vt:lpstr>System Architecture Agnostic</vt:lpstr>
      <vt:lpstr>Open Source</vt:lpstr>
      <vt:lpstr>Resources: What are they?</vt:lpstr>
      <vt:lpstr>What does a FHIR Resource represent?</vt:lpstr>
      <vt:lpstr>FHIR Resources</vt:lpstr>
      <vt:lpstr>What makes a resource?</vt:lpstr>
      <vt:lpstr>Connecting Resources</vt:lpstr>
      <vt:lpstr>Connecting Resources</vt:lpstr>
      <vt:lpstr>Taking a tour of a FHIR Resource </vt:lpstr>
      <vt:lpstr>Anatomy of a Resource http://hl7.org/fhir/summary.html#2.17.3 </vt:lpstr>
      <vt:lpstr>PowerPoint Presentation</vt:lpstr>
      <vt:lpstr>Resource Definitions</vt:lpstr>
      <vt:lpstr>Resource Elements</vt:lpstr>
      <vt:lpstr>Data types: Primitive</vt:lpstr>
      <vt:lpstr>Data types: Complex</vt:lpstr>
      <vt:lpstr>Polymorphic Properties</vt:lpstr>
      <vt:lpstr>Constraints &amp; Notes</vt:lpstr>
      <vt:lpstr>Resource Identifiers </vt:lpstr>
      <vt:lpstr>A Resource’s “id”</vt:lpstr>
      <vt:lpstr>A Resource’s Id Example</vt:lpstr>
      <vt:lpstr>Narrative http://hl7.org/fhir/summary.html#2.17.3 </vt:lpstr>
      <vt:lpstr>Narrative example</vt:lpstr>
      <vt:lpstr>Terminology</vt:lpstr>
      <vt:lpstr>Examples of Coded Data in FHIR</vt:lpstr>
      <vt:lpstr>Examples</vt:lpstr>
      <vt:lpstr>CodeableConcept: Example</vt:lpstr>
      <vt:lpstr>Code Systems</vt:lpstr>
      <vt:lpstr>Value Sets</vt:lpstr>
      <vt:lpstr>ValueSet resource</vt:lpstr>
      <vt:lpstr>Bindings</vt:lpstr>
      <vt:lpstr>Binding Strength</vt:lpstr>
      <vt:lpstr>Terminology Server</vt:lpstr>
      <vt:lpstr>FHIR and REST</vt:lpstr>
      <vt:lpstr>REST?</vt:lpstr>
      <vt:lpstr>REST: a URL based API</vt:lpstr>
      <vt:lpstr>REST: JSON</vt:lpstr>
      <vt:lpstr>REST: Search by name</vt:lpstr>
      <vt:lpstr>REST: Search by identifier</vt:lpstr>
      <vt:lpstr>REST in practice</vt:lpstr>
      <vt:lpstr>REST actions</vt:lpstr>
      <vt:lpstr>FHIR reuses these http://hl7.org/implement/standards/fhir/http.html </vt:lpstr>
      <vt:lpstr>FHIR RESTful Interactions http://hl7.org/implement/standards/fhir/http.html </vt:lpstr>
      <vt:lpstr>FHIR RESTful Search</vt:lpstr>
      <vt:lpstr>FHIR RESTful Search http://hl7.org/fhir/search.html#Summary </vt:lpstr>
      <vt:lpstr>Versioning, History &amp; Bundles</vt:lpstr>
      <vt:lpstr>Versioning</vt:lpstr>
      <vt:lpstr>Version history – and revival</vt:lpstr>
      <vt:lpstr>Bundles</vt:lpstr>
      <vt:lpstr>Query response</vt:lpstr>
      <vt:lpstr>Transactions / Batches</vt:lpstr>
      <vt:lpstr>Paradigms</vt:lpstr>
      <vt:lpstr>Paradigms</vt:lpstr>
      <vt:lpstr>REST</vt:lpstr>
      <vt:lpstr>Documents</vt:lpstr>
      <vt:lpstr>Documents are Bundles</vt:lpstr>
      <vt:lpstr>Messages</vt:lpstr>
      <vt:lpstr>Messages are Bundles</vt:lpstr>
      <vt:lpstr>Service Oriented Architecture (SOA)</vt:lpstr>
      <vt:lpstr>Tags</vt:lpstr>
      <vt:lpstr>Contained Resources</vt:lpstr>
      <vt:lpstr>Operations Framework http://hl7.org/implement/standards/fhir/operations.html</vt:lpstr>
      <vt:lpstr>RPC vs REST example</vt:lpstr>
      <vt:lpstr>FHIR Operations</vt:lpstr>
      <vt:lpstr>FHIR Profiling</vt:lpstr>
      <vt:lpstr>The need for Profiles</vt:lpstr>
      <vt:lpstr>The need for Profiles</vt:lpstr>
      <vt:lpstr>Profiling a resource. For example...</vt:lpstr>
      <vt:lpstr>Extensions</vt:lpstr>
      <vt:lpstr>Extending a multiple birth</vt:lpstr>
      <vt:lpstr>Extension Example</vt:lpstr>
      <vt:lpstr>How does FHIR compare?</vt:lpstr>
      <vt:lpstr>V2 and FHIR</vt:lpstr>
      <vt:lpstr>V3 and FHIR</vt:lpstr>
      <vt:lpstr>FHIR and CDA</vt:lpstr>
      <vt:lpstr>FHIR and Services</vt:lpstr>
      <vt:lpstr>So why use anything else?</vt:lpstr>
      <vt:lpstr>FHIR as a replacement</vt:lpstr>
      <vt:lpstr>Implementing FHIR</vt:lpstr>
      <vt:lpstr>Implementation Tools</vt:lpstr>
      <vt:lpstr>Testing Platforms https://confluence.hl7.org/display/FHIR/Testing+Platforms </vt:lpstr>
      <vt:lpstr>Test Servers https://confluence.hl7.org/display/FHIR/Public+Test+Servers </vt:lpstr>
      <vt:lpstr>Getting started</vt:lpstr>
      <vt:lpstr>Tools to Visualize FHIR resources </vt:lpstr>
      <vt:lpstr>Tools to Visualize FHIR resources </vt:lpstr>
      <vt:lpstr>Connectathons</vt:lpstr>
      <vt:lpstr>Implementation Assistance</vt:lpstr>
      <vt:lpstr>Where can FHIR be used?</vt:lpstr>
      <vt:lpstr>Architecture</vt:lpstr>
      <vt:lpstr>Migration</vt:lpstr>
      <vt:lpstr>Migration – v2</vt:lpstr>
      <vt:lpstr>Migration – CDA</vt:lpstr>
      <vt:lpstr>WRAP up</vt:lpstr>
      <vt:lpstr>What does FHIR provide?</vt:lpstr>
      <vt:lpstr>Business Case for FHIR (1)</vt:lpstr>
      <vt:lpstr>Business Case for FHIR (2)</vt:lpstr>
      <vt:lpstr>FHIR &amp; Cost of Integration</vt:lpstr>
      <vt:lpstr>Current and Future impact of FHIR</vt:lpstr>
      <vt:lpstr>What’s next?</vt:lpstr>
      <vt:lpstr>Development plans</vt:lpstr>
      <vt:lpstr>Next Steps for you</vt:lpstr>
      <vt:lpstr>Review Tutorial Objectives</vt:lpstr>
      <vt:lpstr>Wrap Up - Discussion (Q&amp;A)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HEADLINE  GOES HERE</dc:title>
  <dc:creator>Patricia Guerra</dc:creator>
  <cp:lastModifiedBy>Richard J. Ettema (AEGIS.net)</cp:lastModifiedBy>
  <cp:revision>113</cp:revision>
  <dcterms:created xsi:type="dcterms:W3CDTF">2019-03-22T18:05:01Z</dcterms:created>
  <dcterms:modified xsi:type="dcterms:W3CDTF">2022-08-26T13:05:29Z</dcterms:modified>
</cp:coreProperties>
</file>